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3" r:id="rId2"/>
    <p:sldId id="334" r:id="rId3"/>
    <p:sldId id="397" r:id="rId4"/>
    <p:sldId id="411" r:id="rId5"/>
    <p:sldId id="412" r:id="rId6"/>
    <p:sldId id="413" r:id="rId7"/>
    <p:sldId id="414" r:id="rId8"/>
    <p:sldId id="351" r:id="rId9"/>
    <p:sldId id="256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a Santos Dias" initials="PSD" lastIdx="2" clrIdx="0">
    <p:extLst>
      <p:ext uri="{19B8F6BF-5375-455C-9EA6-DF929625EA0E}">
        <p15:presenceInfo xmlns:p15="http://schemas.microsoft.com/office/powerpoint/2012/main" userId="S-1-5-21-2093950421-2095473880-584457872-549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367CDD-46F2-10F9-D537-EBCF4E8D37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C593CDB-F5A7-256F-C3A3-DE283E4C14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8E5DAFE-9C23-D9B6-4FEE-E50038C87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D23D-FFE8-4D85-BFB7-011B3B0C4099}" type="datetimeFigureOut">
              <a:rPr lang="pt-BR" smtClean="0"/>
              <a:t>11/10/2023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28C3DD6-0A0C-E893-9AEE-0CB08BD11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FEECAD0-6C5C-A1B0-902F-48D8A0D79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A27A-7E38-4720-841F-A522A124297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65332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04CFB9-1B16-EF64-AEF5-C26171302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FF3678F-1635-89EA-6368-F88116031C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3555A92-69C6-A4FF-9EF5-198E67BF7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D23D-FFE8-4D85-BFB7-011B3B0C4099}" type="datetimeFigureOut">
              <a:rPr lang="pt-BR" smtClean="0"/>
              <a:t>11/10/2023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67C6ECF-0B7C-8CEB-6B44-E10F009F9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C63F418-6804-C19A-EE93-E1C6F989F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A27A-7E38-4720-841F-A522A124297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93896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031A54B-64C9-C0ED-08FD-C4BE363279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D3DC39B-6AB3-2FC4-FA8A-64F1C82055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9A7FF71-EEB6-388D-B3F5-A20A81295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D23D-FFE8-4D85-BFB7-011B3B0C4099}" type="datetimeFigureOut">
              <a:rPr lang="pt-BR" smtClean="0"/>
              <a:t>11/10/2023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CE9E5EA-4624-621A-6544-CDB874374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AF3A503-4BB2-9FBE-8D4D-510D909FE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A27A-7E38-4720-841F-A522A124297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9708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10/11/2023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0608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920239" y="0"/>
            <a:ext cx="10271760" cy="6858000"/>
          </a:xfrm>
          <a:custGeom>
            <a:avLst/>
            <a:gdLst/>
            <a:ahLst/>
            <a:cxnLst/>
            <a:rect l="l" t="t" r="r" b="b"/>
            <a:pathLst>
              <a:path w="10271760" h="6858000">
                <a:moveTo>
                  <a:pt x="0" y="6858000"/>
                </a:moveTo>
                <a:lnTo>
                  <a:pt x="10271760" y="6858000"/>
                </a:lnTo>
                <a:lnTo>
                  <a:pt x="1027176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34F7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1920239" cy="6858000"/>
          </a:xfrm>
          <a:custGeom>
            <a:avLst/>
            <a:gdLst/>
            <a:ahLst/>
            <a:cxnLst/>
            <a:rect l="l" t="t" r="r" b="b"/>
            <a:pathLst>
              <a:path w="1920239" h="6858000">
                <a:moveTo>
                  <a:pt x="1920239" y="0"/>
                </a:moveTo>
                <a:lnTo>
                  <a:pt x="0" y="0"/>
                </a:lnTo>
                <a:lnTo>
                  <a:pt x="0" y="6858000"/>
                </a:lnTo>
                <a:lnTo>
                  <a:pt x="1920239" y="6858000"/>
                </a:lnTo>
                <a:lnTo>
                  <a:pt x="1920239" y="0"/>
                </a:lnTo>
                <a:close/>
              </a:path>
            </a:pathLst>
          </a:custGeom>
          <a:solidFill>
            <a:srgbClr val="00BAC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g object 18"/>
          <p:cNvSpPr/>
          <p:nvPr/>
        </p:nvSpPr>
        <p:spPr>
          <a:xfrm>
            <a:off x="10667" y="0"/>
            <a:ext cx="1920239" cy="2074545"/>
          </a:xfrm>
          <a:custGeom>
            <a:avLst/>
            <a:gdLst/>
            <a:ahLst/>
            <a:cxnLst/>
            <a:rect l="l" t="t" r="r" b="b"/>
            <a:pathLst>
              <a:path w="1920239" h="2074545">
                <a:moveTo>
                  <a:pt x="1920239" y="0"/>
                </a:moveTo>
                <a:lnTo>
                  <a:pt x="0" y="0"/>
                </a:lnTo>
                <a:lnTo>
                  <a:pt x="1914525" y="2074164"/>
                </a:lnTo>
                <a:lnTo>
                  <a:pt x="1920239" y="0"/>
                </a:lnTo>
                <a:close/>
              </a:path>
            </a:pathLst>
          </a:custGeom>
          <a:solidFill>
            <a:srgbClr val="008D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bg object 19"/>
          <p:cNvSpPr/>
          <p:nvPr/>
        </p:nvSpPr>
        <p:spPr>
          <a:xfrm>
            <a:off x="0" y="2083307"/>
            <a:ext cx="1920239" cy="1341120"/>
          </a:xfrm>
          <a:custGeom>
            <a:avLst/>
            <a:gdLst/>
            <a:ahLst/>
            <a:cxnLst/>
            <a:rect l="l" t="t" r="r" b="b"/>
            <a:pathLst>
              <a:path w="1920239" h="1341120">
                <a:moveTo>
                  <a:pt x="1920240" y="0"/>
                </a:moveTo>
                <a:lnTo>
                  <a:pt x="0" y="0"/>
                </a:lnTo>
                <a:lnTo>
                  <a:pt x="0" y="1341119"/>
                </a:lnTo>
                <a:lnTo>
                  <a:pt x="1920240" y="0"/>
                </a:lnTo>
                <a:close/>
              </a:path>
            </a:pathLst>
          </a:custGeom>
          <a:solidFill>
            <a:srgbClr val="00A3A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bg object 20"/>
          <p:cNvSpPr/>
          <p:nvPr/>
        </p:nvSpPr>
        <p:spPr>
          <a:xfrm>
            <a:off x="0" y="3433571"/>
            <a:ext cx="1920239" cy="2074545"/>
          </a:xfrm>
          <a:custGeom>
            <a:avLst/>
            <a:gdLst/>
            <a:ahLst/>
            <a:cxnLst/>
            <a:rect l="l" t="t" r="r" b="b"/>
            <a:pathLst>
              <a:path w="1920239" h="2074545">
                <a:moveTo>
                  <a:pt x="1920240" y="0"/>
                </a:moveTo>
                <a:lnTo>
                  <a:pt x="0" y="0"/>
                </a:lnTo>
                <a:lnTo>
                  <a:pt x="1914525" y="2074164"/>
                </a:lnTo>
                <a:lnTo>
                  <a:pt x="1920240" y="0"/>
                </a:lnTo>
                <a:close/>
              </a:path>
            </a:pathLst>
          </a:custGeom>
          <a:solidFill>
            <a:srgbClr val="008D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bg object 21"/>
          <p:cNvSpPr/>
          <p:nvPr/>
        </p:nvSpPr>
        <p:spPr>
          <a:xfrm>
            <a:off x="0" y="5516879"/>
            <a:ext cx="1920239" cy="1341120"/>
          </a:xfrm>
          <a:custGeom>
            <a:avLst/>
            <a:gdLst/>
            <a:ahLst/>
            <a:cxnLst/>
            <a:rect l="l" t="t" r="r" b="b"/>
            <a:pathLst>
              <a:path w="1920239" h="1341120">
                <a:moveTo>
                  <a:pt x="1920240" y="0"/>
                </a:moveTo>
                <a:lnTo>
                  <a:pt x="0" y="0"/>
                </a:lnTo>
                <a:lnTo>
                  <a:pt x="0" y="1341119"/>
                </a:lnTo>
                <a:lnTo>
                  <a:pt x="1920240" y="0"/>
                </a:lnTo>
                <a:close/>
              </a:path>
            </a:pathLst>
          </a:custGeom>
          <a:solidFill>
            <a:srgbClr val="00A3A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bg object 22"/>
          <p:cNvSpPr/>
          <p:nvPr/>
        </p:nvSpPr>
        <p:spPr>
          <a:xfrm>
            <a:off x="10635236" y="5547359"/>
            <a:ext cx="1557020" cy="1310640"/>
          </a:xfrm>
          <a:custGeom>
            <a:avLst/>
            <a:gdLst/>
            <a:ahLst/>
            <a:cxnLst/>
            <a:rect l="l" t="t" r="r" b="b"/>
            <a:pathLst>
              <a:path w="1557020" h="1310640">
                <a:moveTo>
                  <a:pt x="1556762" y="0"/>
                </a:moveTo>
                <a:lnTo>
                  <a:pt x="0" y="1310639"/>
                </a:lnTo>
                <a:lnTo>
                  <a:pt x="1556762" y="1310639"/>
                </a:lnTo>
                <a:lnTo>
                  <a:pt x="1556762" y="0"/>
                </a:lnTo>
                <a:close/>
              </a:path>
            </a:pathLst>
          </a:custGeom>
          <a:solidFill>
            <a:srgbClr val="79C35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bg object 23"/>
          <p:cNvSpPr/>
          <p:nvPr/>
        </p:nvSpPr>
        <p:spPr>
          <a:xfrm>
            <a:off x="11081004" y="0"/>
            <a:ext cx="1111250" cy="1320165"/>
          </a:xfrm>
          <a:custGeom>
            <a:avLst/>
            <a:gdLst/>
            <a:ahLst/>
            <a:cxnLst/>
            <a:rect l="l" t="t" r="r" b="b"/>
            <a:pathLst>
              <a:path w="1111250" h="1320165">
                <a:moveTo>
                  <a:pt x="1110996" y="0"/>
                </a:moveTo>
                <a:lnTo>
                  <a:pt x="0" y="0"/>
                </a:lnTo>
                <a:lnTo>
                  <a:pt x="1107694" y="1319784"/>
                </a:lnTo>
                <a:lnTo>
                  <a:pt x="1110996" y="0"/>
                </a:lnTo>
                <a:close/>
              </a:path>
            </a:pathLst>
          </a:custGeom>
          <a:solidFill>
            <a:srgbClr val="00A3A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bg object 24"/>
          <p:cNvSpPr/>
          <p:nvPr/>
        </p:nvSpPr>
        <p:spPr>
          <a:xfrm>
            <a:off x="9653015" y="6054852"/>
            <a:ext cx="967740" cy="803275"/>
          </a:xfrm>
          <a:custGeom>
            <a:avLst/>
            <a:gdLst/>
            <a:ahLst/>
            <a:cxnLst/>
            <a:rect l="l" t="t" r="r" b="b"/>
            <a:pathLst>
              <a:path w="967740" h="803275">
                <a:moveTo>
                  <a:pt x="967739" y="0"/>
                </a:moveTo>
                <a:lnTo>
                  <a:pt x="0" y="0"/>
                </a:lnTo>
                <a:lnTo>
                  <a:pt x="953269" y="803147"/>
                </a:lnTo>
                <a:lnTo>
                  <a:pt x="967739" y="803147"/>
                </a:lnTo>
                <a:lnTo>
                  <a:pt x="967739" y="0"/>
                </a:lnTo>
                <a:close/>
              </a:path>
            </a:pathLst>
          </a:custGeom>
          <a:solidFill>
            <a:srgbClr val="0085D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bg object 25"/>
          <p:cNvSpPr/>
          <p:nvPr/>
        </p:nvSpPr>
        <p:spPr>
          <a:xfrm>
            <a:off x="9398507" y="6385560"/>
            <a:ext cx="661670" cy="472440"/>
          </a:xfrm>
          <a:custGeom>
            <a:avLst/>
            <a:gdLst/>
            <a:ahLst/>
            <a:cxnLst/>
            <a:rect l="l" t="t" r="r" b="b"/>
            <a:pathLst>
              <a:path w="661670" h="472440">
                <a:moveTo>
                  <a:pt x="661416" y="0"/>
                </a:moveTo>
                <a:lnTo>
                  <a:pt x="0" y="0"/>
                </a:lnTo>
                <a:lnTo>
                  <a:pt x="0" y="472439"/>
                </a:lnTo>
                <a:lnTo>
                  <a:pt x="661416" y="0"/>
                </a:lnTo>
                <a:close/>
              </a:path>
            </a:pathLst>
          </a:custGeom>
          <a:solidFill>
            <a:srgbClr val="00BAC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bg object 26"/>
          <p:cNvSpPr/>
          <p:nvPr/>
        </p:nvSpPr>
        <p:spPr>
          <a:xfrm>
            <a:off x="10808207" y="0"/>
            <a:ext cx="1111250" cy="688975"/>
          </a:xfrm>
          <a:custGeom>
            <a:avLst/>
            <a:gdLst/>
            <a:ahLst/>
            <a:cxnLst/>
            <a:rect l="l" t="t" r="r" b="b"/>
            <a:pathLst>
              <a:path w="1111250" h="688975">
                <a:moveTo>
                  <a:pt x="1110996" y="0"/>
                </a:moveTo>
                <a:lnTo>
                  <a:pt x="0" y="0"/>
                </a:lnTo>
                <a:lnTo>
                  <a:pt x="3301" y="688848"/>
                </a:lnTo>
                <a:lnTo>
                  <a:pt x="1110996" y="0"/>
                </a:lnTo>
                <a:close/>
              </a:path>
            </a:pathLst>
          </a:custGeom>
          <a:solidFill>
            <a:srgbClr val="0085D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10/11/2023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9242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1672C4-D67D-D680-3F21-33AAA1AAA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0ADCE6-6BA7-21DB-79CE-BF29FC19E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3224E8-7BA0-60D4-193C-E404F3481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D23D-FFE8-4D85-BFB7-011B3B0C4099}" type="datetimeFigureOut">
              <a:rPr lang="pt-BR" smtClean="0"/>
              <a:t>11/10/2023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8D8C20-2404-326E-E81D-2FBB4A628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AC36E65-D4A7-9487-F22A-EEE0276C2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A27A-7E38-4720-841F-A522A124297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1583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721B7D-AC1B-DF6C-D462-D44948BC6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A704CA8-22FE-32C2-2DA4-C1339565A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B78FBB6-0849-0DF6-E9B9-8C7B87CC0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D23D-FFE8-4D85-BFB7-011B3B0C4099}" type="datetimeFigureOut">
              <a:rPr lang="pt-BR" smtClean="0"/>
              <a:t>11/10/2023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2DBBF71-DB12-0AA1-0BBC-13B1FC596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08C3AE0-F670-790F-DDF7-04BB9303E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A27A-7E38-4720-841F-A522A124297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10208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C56EE3-C695-73D4-E6A7-013A7E0DE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753971A-EC0D-DCBE-0B41-E587C60770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2A754E4-3618-7E76-3CC9-418409CE49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C6C9857-E4A9-48CF-C0CC-4B66699AA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D23D-FFE8-4D85-BFB7-011B3B0C4099}" type="datetimeFigureOut">
              <a:rPr lang="pt-BR" smtClean="0"/>
              <a:t>11/10/2023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6CDA966-124B-0156-D0FF-D0C0C23E3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60EB462-E9B5-01FB-2C06-CC40F64FD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A27A-7E38-4720-841F-A522A124297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638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E06471-1A47-4312-4D8C-762A6C031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D16C82C-8028-A775-CB10-B3A43416B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9450722-F2C3-6039-1F64-F0826169C7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9E9AEF0-81AE-C451-F563-BD9C498F36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99A9C27-23CA-B5EC-F21F-1EB14C22AC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758C2BD-15DF-244F-D16B-BAC307438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D23D-FFE8-4D85-BFB7-011B3B0C4099}" type="datetimeFigureOut">
              <a:rPr lang="pt-BR" smtClean="0"/>
              <a:t>11/10/2023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B46D0B2-020D-2846-0E4B-023EA6A4D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DAA1C4A-366A-8D78-31B3-25A91D884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A27A-7E38-4720-841F-A522A124297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7841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E87595-2308-333F-92C3-ED5B50228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1E6B913-89D3-3CA2-8750-9198C6E66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D23D-FFE8-4D85-BFB7-011B3B0C4099}" type="datetimeFigureOut">
              <a:rPr lang="pt-BR" smtClean="0"/>
              <a:t>11/10/2023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8FB4D74-48B9-50E0-2EB3-05C3C3B89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409C9D1-2236-5A96-67CF-CF2CDEDFD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A27A-7E38-4720-841F-A522A124297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1809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FC4DFDF-28C0-E5A3-88A5-86B171D8E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D23D-FFE8-4D85-BFB7-011B3B0C4099}" type="datetimeFigureOut">
              <a:rPr lang="pt-BR" smtClean="0"/>
              <a:t>11/10/2023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68CBD95-B3AA-0584-1474-325826350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3808651-6BD3-41D9-D85B-2321CCB4A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A27A-7E38-4720-841F-A522A124297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57081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21DCB5-0A00-212C-D069-E863BC047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513302-45C2-ECD8-A668-DC688CF99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11B1547-9B58-6C88-C9D2-803DF86024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8E7A4FC-47D3-EA19-132A-580E0E6CE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D23D-FFE8-4D85-BFB7-011B3B0C4099}" type="datetimeFigureOut">
              <a:rPr lang="pt-BR" smtClean="0"/>
              <a:t>11/10/2023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771E7C5-9BE4-3A11-743B-1D2D1C8B3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8B3DA79-8BB5-3140-3FD9-2D0F64C42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A27A-7E38-4720-841F-A522A124297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7015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C1ABB1-6815-390F-31CA-452B8FA8E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F09D689-A80B-6F30-12A7-72D41E491F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68198DA-906B-3F83-32A9-1925DF4FD4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6DFCAD3-777A-CEDB-200B-827E5010D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D23D-FFE8-4D85-BFB7-011B3B0C4099}" type="datetimeFigureOut">
              <a:rPr lang="pt-BR" smtClean="0"/>
              <a:t>11/10/2023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7F962B4-0950-1078-6025-4AA8B1149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54F8209-28B2-DE24-C8DD-A3AEC61F2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A27A-7E38-4720-841F-A522A124297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7273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84475D0-986C-B2D3-05C6-E7ED1512E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5C1671F-0DD4-8FC6-F0B1-63177BAEC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312B077-ECFD-940E-C288-B4ECB2043C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6D23D-FFE8-4D85-BFB7-011B3B0C4099}" type="datetimeFigureOut">
              <a:rPr lang="pt-BR" smtClean="0"/>
              <a:t>11/10/2023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732CF8-420B-12FF-1989-B64A39682D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C351302-732B-B129-7233-FF0813A446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EA27A-7E38-4720-841F-A522A124297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36347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www.alcoa.com/brasil/pt/sustainabilit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FBE3EA1A-733B-0248-8EC0-39A34B220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2000" y="4020968"/>
            <a:ext cx="5334000" cy="2046779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 marR="5080">
              <a:lnSpc>
                <a:spcPts val="5190"/>
              </a:lnSpc>
              <a:spcBef>
                <a:spcPts val="750"/>
              </a:spcBef>
            </a:pPr>
            <a:r>
              <a:rPr lang="pt-BR" sz="4000" b="0" dirty="0">
                <a:latin typeface="Arial" panose="020B0604020202020204" pitchFamily="34" charset="0"/>
                <a:cs typeface="Arial" panose="020B0604020202020204" pitchFamily="34" charset="0"/>
              </a:rPr>
              <a:t>Plano de Ação</a:t>
            </a:r>
            <a:br>
              <a:rPr lang="pt-BR" sz="4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b="0" dirty="0">
                <a:latin typeface="Arial" panose="020B0604020202020204" pitchFamily="34" charset="0"/>
                <a:cs typeface="Arial" panose="020B0604020202020204" pitchFamily="34" charset="0"/>
              </a:rPr>
              <a:t>Anuário de Performance ASG</a:t>
            </a:r>
            <a:endParaRPr sz="4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22179" y="6315781"/>
            <a:ext cx="11012170" cy="297180"/>
            <a:chOff x="622179" y="6315781"/>
            <a:chExt cx="11012170" cy="297180"/>
          </a:xfrm>
        </p:grpSpPr>
        <p:sp>
          <p:nvSpPr>
            <p:cNvPr id="5" name="object 5"/>
            <p:cNvSpPr/>
            <p:nvPr/>
          </p:nvSpPr>
          <p:spPr>
            <a:xfrm>
              <a:off x="10706525" y="6315781"/>
              <a:ext cx="330200" cy="297180"/>
            </a:xfrm>
            <a:custGeom>
              <a:avLst/>
              <a:gdLst/>
              <a:ahLst/>
              <a:cxnLst/>
              <a:rect l="l" t="t" r="r" b="b"/>
              <a:pathLst>
                <a:path w="330200" h="297179">
                  <a:moveTo>
                    <a:pt x="164945" y="0"/>
                  </a:moveTo>
                  <a:lnTo>
                    <a:pt x="0" y="197930"/>
                  </a:lnTo>
                  <a:lnTo>
                    <a:pt x="82306" y="296673"/>
                  </a:lnTo>
                  <a:lnTo>
                    <a:pt x="164562" y="197965"/>
                  </a:lnTo>
                  <a:lnTo>
                    <a:pt x="162726" y="195581"/>
                  </a:lnTo>
                  <a:lnTo>
                    <a:pt x="91994" y="110690"/>
                  </a:lnTo>
                  <a:lnTo>
                    <a:pt x="90545" y="108559"/>
                  </a:lnTo>
                  <a:lnTo>
                    <a:pt x="238785" y="108559"/>
                  </a:lnTo>
                  <a:lnTo>
                    <a:pt x="239184" y="109211"/>
                  </a:lnTo>
                  <a:lnTo>
                    <a:pt x="165275" y="197892"/>
                  </a:lnTo>
                  <a:lnTo>
                    <a:pt x="247604" y="296678"/>
                  </a:lnTo>
                  <a:lnTo>
                    <a:pt x="329910" y="197926"/>
                  </a:lnTo>
                  <a:lnTo>
                    <a:pt x="1649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11076017" y="6394359"/>
              <a:ext cx="137999" cy="1460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11286336" y="6431227"/>
              <a:ext cx="347586" cy="11196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11234214" y="6385213"/>
              <a:ext cx="28575" cy="155575"/>
            </a:xfrm>
            <a:custGeom>
              <a:avLst/>
              <a:gdLst/>
              <a:ahLst/>
              <a:cxnLst/>
              <a:rect l="l" t="t" r="r" b="b"/>
              <a:pathLst>
                <a:path w="28575" h="155575">
                  <a:moveTo>
                    <a:pt x="28245" y="0"/>
                  </a:moveTo>
                  <a:lnTo>
                    <a:pt x="0" y="291"/>
                  </a:lnTo>
                  <a:lnTo>
                    <a:pt x="306" y="155180"/>
                  </a:lnTo>
                  <a:lnTo>
                    <a:pt x="28513" y="155180"/>
                  </a:lnTo>
                  <a:lnTo>
                    <a:pt x="282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622179" y="6379883"/>
              <a:ext cx="1248013" cy="18088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1"/>
            <a:ext cx="12192000" cy="1848631"/>
            <a:chOff x="0" y="0"/>
            <a:chExt cx="12192000" cy="242189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2418715"/>
            </a:xfrm>
            <a:custGeom>
              <a:avLst/>
              <a:gdLst/>
              <a:ahLst/>
              <a:cxnLst/>
              <a:rect l="l" t="t" r="r" b="b"/>
              <a:pathLst>
                <a:path w="12192000" h="2418715">
                  <a:moveTo>
                    <a:pt x="12192000" y="0"/>
                  </a:moveTo>
                  <a:lnTo>
                    <a:pt x="0" y="0"/>
                  </a:lnTo>
                  <a:lnTo>
                    <a:pt x="0" y="2418588"/>
                  </a:lnTo>
                  <a:lnTo>
                    <a:pt x="12192000" y="241858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134F7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47140" cy="1049020"/>
            </a:xfrm>
            <a:custGeom>
              <a:avLst/>
              <a:gdLst/>
              <a:ahLst/>
              <a:cxnLst/>
              <a:rect l="l" t="t" r="r" b="b"/>
              <a:pathLst>
                <a:path w="1247140" h="1049020">
                  <a:moveTo>
                    <a:pt x="0" y="0"/>
                  </a:moveTo>
                  <a:lnTo>
                    <a:pt x="0" y="1048512"/>
                  </a:lnTo>
                  <a:lnTo>
                    <a:pt x="1246632" y="31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49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9317735" y="0"/>
              <a:ext cx="2874645" cy="2418715"/>
            </a:xfrm>
            <a:custGeom>
              <a:avLst/>
              <a:gdLst/>
              <a:ahLst/>
              <a:cxnLst/>
              <a:rect l="l" t="t" r="r" b="b"/>
              <a:pathLst>
                <a:path w="2874645" h="2418715">
                  <a:moveTo>
                    <a:pt x="2874264" y="0"/>
                  </a:moveTo>
                  <a:lnTo>
                    <a:pt x="0" y="2418588"/>
                  </a:lnTo>
                  <a:lnTo>
                    <a:pt x="2874264" y="2418588"/>
                  </a:lnTo>
                  <a:lnTo>
                    <a:pt x="2874264" y="0"/>
                  </a:lnTo>
                  <a:close/>
                </a:path>
              </a:pathLst>
            </a:custGeom>
            <a:solidFill>
              <a:srgbClr val="0771D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9008363" y="3047"/>
              <a:ext cx="1324610" cy="1572895"/>
            </a:xfrm>
            <a:custGeom>
              <a:avLst/>
              <a:gdLst/>
              <a:ahLst/>
              <a:cxnLst/>
              <a:rect l="l" t="t" r="r" b="b"/>
              <a:pathLst>
                <a:path w="1324609" h="1572895">
                  <a:moveTo>
                    <a:pt x="1324355" y="0"/>
                  </a:moveTo>
                  <a:lnTo>
                    <a:pt x="0" y="0"/>
                  </a:lnTo>
                  <a:lnTo>
                    <a:pt x="1320418" y="1572767"/>
                  </a:lnTo>
                  <a:lnTo>
                    <a:pt x="1324355" y="0"/>
                  </a:lnTo>
                  <a:close/>
                </a:path>
              </a:pathLst>
            </a:custGeom>
            <a:solidFill>
              <a:srgbClr val="00A3A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6885432" y="374904"/>
              <a:ext cx="2432685" cy="2047239"/>
            </a:xfrm>
            <a:custGeom>
              <a:avLst/>
              <a:gdLst/>
              <a:ahLst/>
              <a:cxnLst/>
              <a:rect l="l" t="t" r="r" b="b"/>
              <a:pathLst>
                <a:path w="2432684" h="2047239">
                  <a:moveTo>
                    <a:pt x="2432304" y="0"/>
                  </a:moveTo>
                  <a:lnTo>
                    <a:pt x="0" y="2046732"/>
                  </a:lnTo>
                  <a:lnTo>
                    <a:pt x="2432304" y="2046732"/>
                  </a:lnTo>
                  <a:lnTo>
                    <a:pt x="2432304" y="0"/>
                  </a:lnTo>
                  <a:close/>
                </a:path>
              </a:pathLst>
            </a:custGeom>
            <a:solidFill>
              <a:srgbClr val="79C35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0" y="6192011"/>
            <a:ext cx="12192000" cy="666115"/>
            <a:chOff x="0" y="6192011"/>
            <a:chExt cx="12192000" cy="666115"/>
          </a:xfrm>
        </p:grpSpPr>
        <p:sp>
          <p:nvSpPr>
            <p:cNvPr id="9" name="object 9"/>
            <p:cNvSpPr/>
            <p:nvPr/>
          </p:nvSpPr>
          <p:spPr>
            <a:xfrm>
              <a:off x="0" y="6192011"/>
              <a:ext cx="12192000" cy="666115"/>
            </a:xfrm>
            <a:custGeom>
              <a:avLst/>
              <a:gdLst/>
              <a:ahLst/>
              <a:cxnLst/>
              <a:rect l="l" t="t" r="r" b="b"/>
              <a:pathLst>
                <a:path w="12192000" h="666115">
                  <a:moveTo>
                    <a:pt x="12192000" y="0"/>
                  </a:moveTo>
                  <a:lnTo>
                    <a:pt x="0" y="0"/>
                  </a:lnTo>
                  <a:lnTo>
                    <a:pt x="0" y="665987"/>
                  </a:lnTo>
                  <a:lnTo>
                    <a:pt x="12192000" y="66598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134F7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10706525" y="6315782"/>
              <a:ext cx="927397" cy="29667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622179" y="6379883"/>
              <a:ext cx="1248013" cy="18088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34789" y="2374383"/>
            <a:ext cx="6450643" cy="2796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marR="6350" lvl="0" indent="-285750" algn="just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q"/>
              <a:tabLst>
                <a:tab pos="282575" algn="l"/>
                <a:tab pos="283210" algn="l"/>
              </a:tabLst>
            </a:pPr>
            <a:r>
              <a:rPr lang="pt-BR" sz="1700" b="1" spc="80" dirty="0">
                <a:solidFill>
                  <a:srgbClr val="00567B"/>
                </a:solidFill>
                <a:latin typeface="Arial"/>
                <a:cs typeface="Arial"/>
              </a:rPr>
              <a:t>Lançamento do Anuário de Performance ASG 2022</a:t>
            </a:r>
          </a:p>
          <a:p>
            <a:pPr marR="6350" lvl="0" algn="just">
              <a:lnSpc>
                <a:spcPct val="150000"/>
              </a:lnSpc>
              <a:spcBef>
                <a:spcPts val="100"/>
              </a:spcBef>
              <a:tabLst>
                <a:tab pos="282575" algn="l"/>
                <a:tab pos="283210" algn="l"/>
              </a:tabLst>
            </a:pPr>
            <a:endParaRPr lang="pt-BR" sz="17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299085" marR="6350" lvl="0" indent="-287020">
              <a:lnSpc>
                <a:spcPct val="150000"/>
              </a:lnSpc>
              <a:spcBef>
                <a:spcPts val="2440"/>
              </a:spcBef>
              <a:buFont typeface="Wingdings" panose="05000000000000000000" pitchFamily="2" charset="2"/>
              <a:buChar char="§"/>
              <a:tabLst>
                <a:tab pos="299085" algn="l"/>
                <a:tab pos="299720" algn="l"/>
              </a:tabLst>
            </a:pPr>
            <a:r>
              <a:rPr lang="pt-BR" sz="1600" spc="-5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Lançamento: 16 de outubro (TBD)</a:t>
            </a:r>
          </a:p>
          <a:p>
            <a:pPr marL="299085" marR="6350" lvl="0" indent="-287020">
              <a:lnSpc>
                <a:spcPct val="150000"/>
              </a:lnSpc>
              <a:spcBef>
                <a:spcPts val="2440"/>
              </a:spcBef>
              <a:buFont typeface="Wingdings" panose="05000000000000000000" pitchFamily="2" charset="2"/>
              <a:buChar char="§"/>
              <a:tabLst>
                <a:tab pos="299085" algn="l"/>
                <a:tab pos="299720" algn="l"/>
              </a:tabLst>
            </a:pPr>
            <a:r>
              <a:rPr lang="pt-BR" sz="1600" spc="-5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Disponível no site da Alcoa: </a:t>
            </a:r>
            <a:r>
              <a:rPr lang="pt-BR" sz="1600" spc="-5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https://www.alcoa.com/brasil/pt/sustainability</a:t>
            </a:r>
            <a:r>
              <a:rPr lang="pt-BR" sz="1600" spc="-5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99085" marR="6350" lvl="0" indent="-287020">
              <a:lnSpc>
                <a:spcPct val="150000"/>
              </a:lnSpc>
              <a:spcBef>
                <a:spcPts val="2440"/>
              </a:spcBef>
              <a:buFont typeface="Wingdings" panose="05000000000000000000" pitchFamily="2" charset="2"/>
              <a:buChar char="§"/>
              <a:tabLst>
                <a:tab pos="299085" algn="l"/>
                <a:tab pos="299720" algn="l"/>
              </a:tabLst>
            </a:pPr>
            <a:r>
              <a:rPr lang="pt-BR" sz="1600" spc="-5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Públicos: colaboradores, jornalistas e sociedade em geral </a:t>
            </a:r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9BC85B7B-75A9-5B26-D79F-81A15C9C188C}"/>
              </a:ext>
            </a:extLst>
          </p:cNvPr>
          <p:cNvSpPr txBox="1">
            <a:spLocks/>
          </p:cNvSpPr>
          <p:nvPr/>
        </p:nvSpPr>
        <p:spPr>
          <a:xfrm>
            <a:off x="359359" y="1153747"/>
            <a:ext cx="9536786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2700" marR="5080">
              <a:spcBef>
                <a:spcPts val="105"/>
              </a:spcBef>
            </a:pPr>
            <a:r>
              <a:rPr lang="pt-BR" sz="4400" b="0" kern="0" spc="-280" dirty="0">
                <a:latin typeface="Arial" panose="020B0604020202020204" pitchFamily="34" charset="0"/>
                <a:cs typeface="Arial" panose="020B0604020202020204" pitchFamily="34" charset="0"/>
              </a:rPr>
              <a:t>Cenário</a:t>
            </a:r>
            <a:endParaRPr lang="pt-BR" sz="3200" b="0" kern="0" spc="-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FF635B5C-4203-A68E-1B07-EB1ADDBDE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4115" y="2526619"/>
            <a:ext cx="4712583" cy="26439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27570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1905000"/>
            <a:chOff x="0" y="0"/>
            <a:chExt cx="12192000" cy="242189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2418715"/>
            </a:xfrm>
            <a:custGeom>
              <a:avLst/>
              <a:gdLst/>
              <a:ahLst/>
              <a:cxnLst/>
              <a:rect l="l" t="t" r="r" b="b"/>
              <a:pathLst>
                <a:path w="12192000" h="2418715">
                  <a:moveTo>
                    <a:pt x="12192000" y="0"/>
                  </a:moveTo>
                  <a:lnTo>
                    <a:pt x="0" y="0"/>
                  </a:lnTo>
                  <a:lnTo>
                    <a:pt x="0" y="2418588"/>
                  </a:lnTo>
                  <a:lnTo>
                    <a:pt x="12192000" y="241858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134F7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47140" cy="1049020"/>
            </a:xfrm>
            <a:custGeom>
              <a:avLst/>
              <a:gdLst/>
              <a:ahLst/>
              <a:cxnLst/>
              <a:rect l="l" t="t" r="r" b="b"/>
              <a:pathLst>
                <a:path w="1247140" h="1049020">
                  <a:moveTo>
                    <a:pt x="0" y="0"/>
                  </a:moveTo>
                  <a:lnTo>
                    <a:pt x="0" y="1048512"/>
                  </a:lnTo>
                  <a:lnTo>
                    <a:pt x="1246632" y="31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49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9317735" y="0"/>
              <a:ext cx="2874645" cy="2418715"/>
            </a:xfrm>
            <a:custGeom>
              <a:avLst/>
              <a:gdLst/>
              <a:ahLst/>
              <a:cxnLst/>
              <a:rect l="l" t="t" r="r" b="b"/>
              <a:pathLst>
                <a:path w="2874645" h="2418715">
                  <a:moveTo>
                    <a:pt x="2874264" y="0"/>
                  </a:moveTo>
                  <a:lnTo>
                    <a:pt x="0" y="2418588"/>
                  </a:lnTo>
                  <a:lnTo>
                    <a:pt x="2874264" y="2418588"/>
                  </a:lnTo>
                  <a:lnTo>
                    <a:pt x="2874264" y="0"/>
                  </a:lnTo>
                  <a:close/>
                </a:path>
              </a:pathLst>
            </a:custGeom>
            <a:solidFill>
              <a:srgbClr val="0771D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9008363" y="3047"/>
              <a:ext cx="1324610" cy="1572895"/>
            </a:xfrm>
            <a:custGeom>
              <a:avLst/>
              <a:gdLst/>
              <a:ahLst/>
              <a:cxnLst/>
              <a:rect l="l" t="t" r="r" b="b"/>
              <a:pathLst>
                <a:path w="1324609" h="1572895">
                  <a:moveTo>
                    <a:pt x="1324355" y="0"/>
                  </a:moveTo>
                  <a:lnTo>
                    <a:pt x="0" y="0"/>
                  </a:lnTo>
                  <a:lnTo>
                    <a:pt x="1320418" y="1572767"/>
                  </a:lnTo>
                  <a:lnTo>
                    <a:pt x="1324355" y="0"/>
                  </a:lnTo>
                  <a:close/>
                </a:path>
              </a:pathLst>
            </a:custGeom>
            <a:solidFill>
              <a:srgbClr val="00A3A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6885432" y="374904"/>
              <a:ext cx="2432685" cy="2047239"/>
            </a:xfrm>
            <a:custGeom>
              <a:avLst/>
              <a:gdLst/>
              <a:ahLst/>
              <a:cxnLst/>
              <a:rect l="l" t="t" r="r" b="b"/>
              <a:pathLst>
                <a:path w="2432684" h="2047239">
                  <a:moveTo>
                    <a:pt x="2432304" y="0"/>
                  </a:moveTo>
                  <a:lnTo>
                    <a:pt x="0" y="2046732"/>
                  </a:lnTo>
                  <a:lnTo>
                    <a:pt x="2432304" y="2046732"/>
                  </a:lnTo>
                  <a:lnTo>
                    <a:pt x="2432304" y="0"/>
                  </a:lnTo>
                  <a:close/>
                </a:path>
              </a:pathLst>
            </a:custGeom>
            <a:solidFill>
              <a:srgbClr val="79C35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0" y="6192011"/>
            <a:ext cx="12192000" cy="666115"/>
            <a:chOff x="0" y="6192011"/>
            <a:chExt cx="12192000" cy="666115"/>
          </a:xfrm>
        </p:grpSpPr>
        <p:sp>
          <p:nvSpPr>
            <p:cNvPr id="9" name="object 9"/>
            <p:cNvSpPr/>
            <p:nvPr/>
          </p:nvSpPr>
          <p:spPr>
            <a:xfrm>
              <a:off x="0" y="6192011"/>
              <a:ext cx="12192000" cy="666115"/>
            </a:xfrm>
            <a:custGeom>
              <a:avLst/>
              <a:gdLst/>
              <a:ahLst/>
              <a:cxnLst/>
              <a:rect l="l" t="t" r="r" b="b"/>
              <a:pathLst>
                <a:path w="12192000" h="666115">
                  <a:moveTo>
                    <a:pt x="12192000" y="0"/>
                  </a:moveTo>
                  <a:lnTo>
                    <a:pt x="0" y="0"/>
                  </a:lnTo>
                  <a:lnTo>
                    <a:pt x="0" y="665987"/>
                  </a:lnTo>
                  <a:lnTo>
                    <a:pt x="12192000" y="66598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134F7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10706525" y="6315782"/>
              <a:ext cx="330200" cy="297180"/>
            </a:xfrm>
            <a:custGeom>
              <a:avLst/>
              <a:gdLst/>
              <a:ahLst/>
              <a:cxnLst/>
              <a:rect l="l" t="t" r="r" b="b"/>
              <a:pathLst>
                <a:path w="330200" h="297179">
                  <a:moveTo>
                    <a:pt x="164945" y="0"/>
                  </a:moveTo>
                  <a:lnTo>
                    <a:pt x="0" y="197930"/>
                  </a:lnTo>
                  <a:lnTo>
                    <a:pt x="82306" y="296673"/>
                  </a:lnTo>
                  <a:lnTo>
                    <a:pt x="164562" y="197965"/>
                  </a:lnTo>
                  <a:lnTo>
                    <a:pt x="162726" y="195581"/>
                  </a:lnTo>
                  <a:lnTo>
                    <a:pt x="91994" y="110690"/>
                  </a:lnTo>
                  <a:lnTo>
                    <a:pt x="90545" y="108559"/>
                  </a:lnTo>
                  <a:lnTo>
                    <a:pt x="238785" y="108559"/>
                  </a:lnTo>
                  <a:lnTo>
                    <a:pt x="239184" y="109211"/>
                  </a:lnTo>
                  <a:lnTo>
                    <a:pt x="165275" y="197892"/>
                  </a:lnTo>
                  <a:lnTo>
                    <a:pt x="247604" y="296678"/>
                  </a:lnTo>
                  <a:lnTo>
                    <a:pt x="329910" y="197926"/>
                  </a:lnTo>
                  <a:lnTo>
                    <a:pt x="1649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11076017" y="6394359"/>
              <a:ext cx="137999" cy="1460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11286336" y="6431228"/>
              <a:ext cx="347586" cy="1119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11234214" y="6385213"/>
              <a:ext cx="28575" cy="155575"/>
            </a:xfrm>
            <a:custGeom>
              <a:avLst/>
              <a:gdLst/>
              <a:ahLst/>
              <a:cxnLst/>
              <a:rect l="l" t="t" r="r" b="b"/>
              <a:pathLst>
                <a:path w="28575" h="155575">
                  <a:moveTo>
                    <a:pt x="28245" y="0"/>
                  </a:moveTo>
                  <a:lnTo>
                    <a:pt x="0" y="291"/>
                  </a:lnTo>
                  <a:lnTo>
                    <a:pt x="306" y="155180"/>
                  </a:lnTo>
                  <a:lnTo>
                    <a:pt x="28513" y="155180"/>
                  </a:lnTo>
                  <a:lnTo>
                    <a:pt x="282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622179" y="6379883"/>
              <a:ext cx="1248013" cy="18088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597814" y="1178857"/>
            <a:ext cx="7555586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pt-BR" sz="4400" b="0" spc="-28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endParaRPr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bject 8">
            <a:extLst>
              <a:ext uri="{FF2B5EF4-FFF2-40B4-BE49-F238E27FC236}">
                <a16:creationId xmlns:a16="http://schemas.microsoft.com/office/drawing/2014/main" id="{2DF0A612-D305-1BCF-DE6F-0CD1A4187B31}"/>
              </a:ext>
            </a:extLst>
          </p:cNvPr>
          <p:cNvSpPr txBox="1"/>
          <p:nvPr/>
        </p:nvSpPr>
        <p:spPr>
          <a:xfrm>
            <a:off x="897848" y="2498248"/>
            <a:ext cx="10182860" cy="26590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algn="ctr">
              <a:spcBef>
                <a:spcPts val="2440"/>
              </a:spcBef>
              <a:tabLst>
                <a:tab pos="299085" algn="l"/>
                <a:tab pos="299720" algn="l"/>
              </a:tabLst>
            </a:pPr>
            <a:r>
              <a:rPr lang="pt-BR" sz="4300" spc="-5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Apresentar informações, dados e ambições que reforçam o modelo de mineração responsável e o compromisso com o meio ambiente e as pessoas</a:t>
            </a:r>
          </a:p>
        </p:txBody>
      </p:sp>
    </p:spTree>
    <p:extLst>
      <p:ext uri="{BB962C8B-B14F-4D97-AF65-F5344CB8AC3E}">
        <p14:creationId xmlns:p14="http://schemas.microsoft.com/office/powerpoint/2010/main" val="3924857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1905000"/>
            <a:chOff x="0" y="0"/>
            <a:chExt cx="12192000" cy="242189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2418715"/>
            </a:xfrm>
            <a:custGeom>
              <a:avLst/>
              <a:gdLst/>
              <a:ahLst/>
              <a:cxnLst/>
              <a:rect l="l" t="t" r="r" b="b"/>
              <a:pathLst>
                <a:path w="12192000" h="2418715">
                  <a:moveTo>
                    <a:pt x="12192000" y="0"/>
                  </a:moveTo>
                  <a:lnTo>
                    <a:pt x="0" y="0"/>
                  </a:lnTo>
                  <a:lnTo>
                    <a:pt x="0" y="2418588"/>
                  </a:lnTo>
                  <a:lnTo>
                    <a:pt x="12192000" y="241858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134F7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47140" cy="1049020"/>
            </a:xfrm>
            <a:custGeom>
              <a:avLst/>
              <a:gdLst/>
              <a:ahLst/>
              <a:cxnLst/>
              <a:rect l="l" t="t" r="r" b="b"/>
              <a:pathLst>
                <a:path w="1247140" h="1049020">
                  <a:moveTo>
                    <a:pt x="0" y="0"/>
                  </a:moveTo>
                  <a:lnTo>
                    <a:pt x="0" y="1048512"/>
                  </a:lnTo>
                  <a:lnTo>
                    <a:pt x="1246632" y="31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49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9317735" y="0"/>
              <a:ext cx="2874645" cy="2418715"/>
            </a:xfrm>
            <a:custGeom>
              <a:avLst/>
              <a:gdLst/>
              <a:ahLst/>
              <a:cxnLst/>
              <a:rect l="l" t="t" r="r" b="b"/>
              <a:pathLst>
                <a:path w="2874645" h="2418715">
                  <a:moveTo>
                    <a:pt x="2874264" y="0"/>
                  </a:moveTo>
                  <a:lnTo>
                    <a:pt x="0" y="2418588"/>
                  </a:lnTo>
                  <a:lnTo>
                    <a:pt x="2874264" y="2418588"/>
                  </a:lnTo>
                  <a:lnTo>
                    <a:pt x="2874264" y="0"/>
                  </a:lnTo>
                  <a:close/>
                </a:path>
              </a:pathLst>
            </a:custGeom>
            <a:solidFill>
              <a:srgbClr val="0771D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9008363" y="3047"/>
              <a:ext cx="1324610" cy="1572895"/>
            </a:xfrm>
            <a:custGeom>
              <a:avLst/>
              <a:gdLst/>
              <a:ahLst/>
              <a:cxnLst/>
              <a:rect l="l" t="t" r="r" b="b"/>
              <a:pathLst>
                <a:path w="1324609" h="1572895">
                  <a:moveTo>
                    <a:pt x="1324355" y="0"/>
                  </a:moveTo>
                  <a:lnTo>
                    <a:pt x="0" y="0"/>
                  </a:lnTo>
                  <a:lnTo>
                    <a:pt x="1320418" y="1572767"/>
                  </a:lnTo>
                  <a:lnTo>
                    <a:pt x="1324355" y="0"/>
                  </a:lnTo>
                  <a:close/>
                </a:path>
              </a:pathLst>
            </a:custGeom>
            <a:solidFill>
              <a:srgbClr val="00A3A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6885432" y="374904"/>
              <a:ext cx="2432685" cy="2047239"/>
            </a:xfrm>
            <a:custGeom>
              <a:avLst/>
              <a:gdLst/>
              <a:ahLst/>
              <a:cxnLst/>
              <a:rect l="l" t="t" r="r" b="b"/>
              <a:pathLst>
                <a:path w="2432684" h="2047239">
                  <a:moveTo>
                    <a:pt x="2432304" y="0"/>
                  </a:moveTo>
                  <a:lnTo>
                    <a:pt x="0" y="2046732"/>
                  </a:lnTo>
                  <a:lnTo>
                    <a:pt x="2432304" y="2046732"/>
                  </a:lnTo>
                  <a:lnTo>
                    <a:pt x="2432304" y="0"/>
                  </a:lnTo>
                  <a:close/>
                </a:path>
              </a:pathLst>
            </a:custGeom>
            <a:solidFill>
              <a:srgbClr val="79C35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0" y="6192011"/>
            <a:ext cx="12192000" cy="666115"/>
            <a:chOff x="0" y="6192011"/>
            <a:chExt cx="12192000" cy="666115"/>
          </a:xfrm>
        </p:grpSpPr>
        <p:sp>
          <p:nvSpPr>
            <p:cNvPr id="9" name="object 9"/>
            <p:cNvSpPr/>
            <p:nvPr/>
          </p:nvSpPr>
          <p:spPr>
            <a:xfrm>
              <a:off x="0" y="6192011"/>
              <a:ext cx="12192000" cy="666115"/>
            </a:xfrm>
            <a:custGeom>
              <a:avLst/>
              <a:gdLst/>
              <a:ahLst/>
              <a:cxnLst/>
              <a:rect l="l" t="t" r="r" b="b"/>
              <a:pathLst>
                <a:path w="12192000" h="666115">
                  <a:moveTo>
                    <a:pt x="12192000" y="0"/>
                  </a:moveTo>
                  <a:lnTo>
                    <a:pt x="0" y="0"/>
                  </a:lnTo>
                  <a:lnTo>
                    <a:pt x="0" y="665987"/>
                  </a:lnTo>
                  <a:lnTo>
                    <a:pt x="12192000" y="66598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134F7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10706525" y="6315782"/>
              <a:ext cx="330200" cy="297180"/>
            </a:xfrm>
            <a:custGeom>
              <a:avLst/>
              <a:gdLst/>
              <a:ahLst/>
              <a:cxnLst/>
              <a:rect l="l" t="t" r="r" b="b"/>
              <a:pathLst>
                <a:path w="330200" h="297179">
                  <a:moveTo>
                    <a:pt x="164945" y="0"/>
                  </a:moveTo>
                  <a:lnTo>
                    <a:pt x="0" y="197930"/>
                  </a:lnTo>
                  <a:lnTo>
                    <a:pt x="82306" y="296673"/>
                  </a:lnTo>
                  <a:lnTo>
                    <a:pt x="164562" y="197965"/>
                  </a:lnTo>
                  <a:lnTo>
                    <a:pt x="162726" y="195581"/>
                  </a:lnTo>
                  <a:lnTo>
                    <a:pt x="91994" y="110690"/>
                  </a:lnTo>
                  <a:lnTo>
                    <a:pt x="90545" y="108559"/>
                  </a:lnTo>
                  <a:lnTo>
                    <a:pt x="238785" y="108559"/>
                  </a:lnTo>
                  <a:lnTo>
                    <a:pt x="239184" y="109211"/>
                  </a:lnTo>
                  <a:lnTo>
                    <a:pt x="165275" y="197892"/>
                  </a:lnTo>
                  <a:lnTo>
                    <a:pt x="247604" y="296678"/>
                  </a:lnTo>
                  <a:lnTo>
                    <a:pt x="329910" y="197926"/>
                  </a:lnTo>
                  <a:lnTo>
                    <a:pt x="1649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11076017" y="6394359"/>
              <a:ext cx="137999" cy="1460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11286336" y="6431228"/>
              <a:ext cx="347586" cy="1119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11234214" y="6385213"/>
              <a:ext cx="28575" cy="155575"/>
            </a:xfrm>
            <a:custGeom>
              <a:avLst/>
              <a:gdLst/>
              <a:ahLst/>
              <a:cxnLst/>
              <a:rect l="l" t="t" r="r" b="b"/>
              <a:pathLst>
                <a:path w="28575" h="155575">
                  <a:moveTo>
                    <a:pt x="28245" y="0"/>
                  </a:moveTo>
                  <a:lnTo>
                    <a:pt x="0" y="291"/>
                  </a:lnTo>
                  <a:lnTo>
                    <a:pt x="306" y="155180"/>
                  </a:lnTo>
                  <a:lnTo>
                    <a:pt x="28513" y="155180"/>
                  </a:lnTo>
                  <a:lnTo>
                    <a:pt x="282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622179" y="6379883"/>
              <a:ext cx="1248013" cy="18088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597814" y="1205751"/>
            <a:ext cx="7555586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pt-BR" spc="-28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</a:t>
            </a:r>
            <a:endParaRPr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bject 8">
            <a:extLst>
              <a:ext uri="{FF2B5EF4-FFF2-40B4-BE49-F238E27FC236}">
                <a16:creationId xmlns:a16="http://schemas.microsoft.com/office/drawing/2014/main" id="{2DF0A612-D305-1BCF-DE6F-0CD1A4187B31}"/>
              </a:ext>
            </a:extLst>
          </p:cNvPr>
          <p:cNvSpPr txBox="1"/>
          <p:nvPr/>
        </p:nvSpPr>
        <p:spPr>
          <a:xfrm>
            <a:off x="597814" y="2734165"/>
            <a:ext cx="3429000" cy="29668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algn="just">
              <a:spcBef>
                <a:spcPts val="2440"/>
              </a:spcBef>
              <a:tabLst>
                <a:tab pos="299085" algn="l"/>
                <a:tab pos="299720" algn="l"/>
              </a:tabLst>
            </a:pPr>
            <a:r>
              <a:rPr lang="pt-BR" sz="1600" b="1" spc="-5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Imprensa e Institucional</a:t>
            </a:r>
          </a:p>
          <a:p>
            <a:pPr marL="299085" indent="-287020">
              <a:spcBef>
                <a:spcPts val="2440"/>
              </a:spcBef>
              <a:buFont typeface="Wingdings" panose="05000000000000000000" pitchFamily="2" charset="2"/>
              <a:buChar char="§"/>
              <a:tabLst>
                <a:tab pos="299085" algn="l"/>
                <a:tab pos="299720" algn="l"/>
              </a:tabLst>
            </a:pPr>
            <a:r>
              <a:rPr lang="pt-BR" sz="1600" spc="-5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Enviar release de lançamento </a:t>
            </a:r>
          </a:p>
          <a:p>
            <a:pPr marL="299085" indent="-287020">
              <a:spcBef>
                <a:spcPts val="2440"/>
              </a:spcBef>
              <a:buFont typeface="Wingdings" panose="05000000000000000000" pitchFamily="2" charset="2"/>
              <a:buChar char="§"/>
              <a:tabLst>
                <a:tab pos="299085" algn="l"/>
                <a:tab pos="299720" algn="l"/>
              </a:tabLst>
            </a:pPr>
            <a:r>
              <a:rPr lang="pt-BR" sz="1600" spc="-5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Disponibilizar press kit digital com release, infográfico e vídeo</a:t>
            </a:r>
          </a:p>
          <a:p>
            <a:pPr marL="299085" indent="-287020">
              <a:spcBef>
                <a:spcPts val="2440"/>
              </a:spcBef>
              <a:buFont typeface="Wingdings" panose="05000000000000000000" pitchFamily="2" charset="2"/>
              <a:buChar char="§"/>
              <a:tabLst>
                <a:tab pos="299085" algn="l"/>
                <a:tab pos="299720" algn="l"/>
              </a:tabLst>
            </a:pPr>
            <a:r>
              <a:rPr lang="pt-BR" sz="1600" spc="-5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Recomendar oportunidades de anúncio*</a:t>
            </a:r>
          </a:p>
          <a:p>
            <a:pPr marL="299085" indent="-287020">
              <a:spcBef>
                <a:spcPts val="2440"/>
              </a:spcBef>
              <a:buFont typeface="Wingdings" panose="05000000000000000000" pitchFamily="2" charset="2"/>
              <a:buChar char="§"/>
              <a:tabLst>
                <a:tab pos="299085" algn="l"/>
                <a:tab pos="299720" algn="l"/>
              </a:tabLst>
            </a:pPr>
            <a:r>
              <a:rPr lang="pt-BR" sz="1600" spc="-5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pt-BR" sz="1000" spc="-5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Criação e veiculação com orçamento em separado</a:t>
            </a:r>
            <a:endParaRPr lang="pt-BR" sz="1600" spc="-55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7618A453-19CE-FECE-A335-4BE0E57C6D2E}"/>
              </a:ext>
            </a:extLst>
          </p:cNvPr>
          <p:cNvSpPr/>
          <p:nvPr/>
        </p:nvSpPr>
        <p:spPr>
          <a:xfrm>
            <a:off x="4168589" y="2994211"/>
            <a:ext cx="76200" cy="2552700"/>
          </a:xfrm>
          <a:custGeom>
            <a:avLst/>
            <a:gdLst/>
            <a:ahLst/>
            <a:cxnLst/>
            <a:rect l="l" t="t" r="r" b="b"/>
            <a:pathLst>
              <a:path w="76200" h="2552700">
                <a:moveTo>
                  <a:pt x="44450" y="2482405"/>
                </a:moveTo>
                <a:lnTo>
                  <a:pt x="44450" y="2514155"/>
                </a:lnTo>
                <a:lnTo>
                  <a:pt x="0" y="2514155"/>
                </a:lnTo>
                <a:lnTo>
                  <a:pt x="38100" y="2552255"/>
                </a:lnTo>
                <a:lnTo>
                  <a:pt x="76200" y="2514155"/>
                </a:lnTo>
                <a:lnTo>
                  <a:pt x="31750" y="2514155"/>
                </a:lnTo>
                <a:lnTo>
                  <a:pt x="31750" y="2482405"/>
                </a:lnTo>
                <a:lnTo>
                  <a:pt x="44450" y="2482405"/>
                </a:lnTo>
                <a:close/>
              </a:path>
              <a:path w="76200" h="2552700">
                <a:moveTo>
                  <a:pt x="38100" y="2476055"/>
                </a:moveTo>
                <a:lnTo>
                  <a:pt x="31750" y="2482405"/>
                </a:lnTo>
                <a:lnTo>
                  <a:pt x="31750" y="2514155"/>
                </a:lnTo>
                <a:lnTo>
                  <a:pt x="44450" y="2514155"/>
                </a:lnTo>
                <a:lnTo>
                  <a:pt x="44450" y="2482405"/>
                </a:lnTo>
                <a:lnTo>
                  <a:pt x="38100" y="2476055"/>
                </a:lnTo>
                <a:close/>
              </a:path>
              <a:path w="76200" h="2552700">
                <a:moveTo>
                  <a:pt x="31750" y="69850"/>
                </a:moveTo>
                <a:lnTo>
                  <a:pt x="31750" y="2482405"/>
                </a:lnTo>
                <a:lnTo>
                  <a:pt x="38100" y="2476055"/>
                </a:lnTo>
                <a:lnTo>
                  <a:pt x="44450" y="2476055"/>
                </a:lnTo>
                <a:lnTo>
                  <a:pt x="44450" y="76200"/>
                </a:lnTo>
                <a:lnTo>
                  <a:pt x="38100" y="76200"/>
                </a:lnTo>
                <a:lnTo>
                  <a:pt x="31750" y="69850"/>
                </a:lnTo>
                <a:close/>
              </a:path>
              <a:path w="76200" h="2552700">
                <a:moveTo>
                  <a:pt x="44450" y="2476055"/>
                </a:moveTo>
                <a:lnTo>
                  <a:pt x="38100" y="2476055"/>
                </a:lnTo>
                <a:lnTo>
                  <a:pt x="44450" y="2482405"/>
                </a:lnTo>
                <a:lnTo>
                  <a:pt x="44450" y="2476055"/>
                </a:lnTo>
                <a:close/>
              </a:path>
              <a:path w="76200" h="2552700">
                <a:moveTo>
                  <a:pt x="44450" y="38100"/>
                </a:moveTo>
                <a:lnTo>
                  <a:pt x="31750" y="38100"/>
                </a:lnTo>
                <a:lnTo>
                  <a:pt x="31750" y="69850"/>
                </a:lnTo>
                <a:lnTo>
                  <a:pt x="38100" y="76200"/>
                </a:lnTo>
                <a:lnTo>
                  <a:pt x="44450" y="69850"/>
                </a:lnTo>
                <a:lnTo>
                  <a:pt x="44450" y="38100"/>
                </a:lnTo>
                <a:close/>
              </a:path>
              <a:path w="76200" h="2552700">
                <a:moveTo>
                  <a:pt x="44450" y="69850"/>
                </a:moveTo>
                <a:lnTo>
                  <a:pt x="38100" y="76200"/>
                </a:lnTo>
                <a:lnTo>
                  <a:pt x="44450" y="76200"/>
                </a:lnTo>
                <a:lnTo>
                  <a:pt x="44450" y="69850"/>
                </a:lnTo>
                <a:close/>
              </a:path>
              <a:path w="76200" h="2552700">
                <a:moveTo>
                  <a:pt x="38100" y="0"/>
                </a:moveTo>
                <a:lnTo>
                  <a:pt x="0" y="38100"/>
                </a:lnTo>
                <a:lnTo>
                  <a:pt x="31750" y="69850"/>
                </a:lnTo>
                <a:lnTo>
                  <a:pt x="31750" y="38100"/>
                </a:lnTo>
                <a:lnTo>
                  <a:pt x="76200" y="38100"/>
                </a:lnTo>
                <a:lnTo>
                  <a:pt x="38100" y="0"/>
                </a:lnTo>
                <a:close/>
              </a:path>
              <a:path w="76200" h="2552700">
                <a:moveTo>
                  <a:pt x="76200" y="38100"/>
                </a:moveTo>
                <a:lnTo>
                  <a:pt x="44450" y="38100"/>
                </a:lnTo>
                <a:lnTo>
                  <a:pt x="44450" y="69850"/>
                </a:lnTo>
                <a:lnTo>
                  <a:pt x="76200" y="38100"/>
                </a:lnTo>
                <a:close/>
              </a:path>
            </a:pathLst>
          </a:custGeom>
          <a:solidFill>
            <a:srgbClr val="00A3A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4BAE5519-B4F9-0A97-3492-48E3FEF0B6F0}"/>
              </a:ext>
            </a:extLst>
          </p:cNvPr>
          <p:cNvSpPr txBox="1"/>
          <p:nvPr/>
        </p:nvSpPr>
        <p:spPr>
          <a:xfrm>
            <a:off x="4525516" y="2637985"/>
            <a:ext cx="3204882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65" algn="just">
              <a:spcBef>
                <a:spcPts val="2440"/>
              </a:spcBef>
              <a:tabLst>
                <a:tab pos="299085" algn="l"/>
                <a:tab pos="299720" algn="l"/>
              </a:tabLst>
            </a:pPr>
            <a:r>
              <a:rPr lang="pt-BR" sz="1600" b="1" spc="-5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 marL="299085" indent="-287020">
              <a:spcBef>
                <a:spcPts val="2440"/>
              </a:spcBef>
              <a:buFont typeface="Wingdings" panose="05000000000000000000" pitchFamily="2" charset="2"/>
              <a:buChar char="§"/>
              <a:tabLst>
                <a:tab pos="299085" algn="l"/>
                <a:tab pos="299720" algn="l"/>
              </a:tabLst>
            </a:pPr>
            <a:r>
              <a:rPr lang="pt-BR" sz="1600" spc="-5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Troca de headers nas redes sociais</a:t>
            </a:r>
          </a:p>
          <a:p>
            <a:pPr marL="299085" indent="-287020">
              <a:spcBef>
                <a:spcPts val="2440"/>
              </a:spcBef>
              <a:buFont typeface="Wingdings" panose="05000000000000000000" pitchFamily="2" charset="2"/>
              <a:buChar char="§"/>
              <a:tabLst>
                <a:tab pos="299085" algn="l"/>
                <a:tab pos="299720" algn="l"/>
              </a:tabLst>
            </a:pPr>
            <a:r>
              <a:rPr lang="pt-BR" sz="1600" spc="-5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Publicação de série de posts no TW e FB Brasil, com replicação nos perfis de MA e PA, além do LinkedIn de OC</a:t>
            </a:r>
          </a:p>
          <a:p>
            <a:pPr marL="299085" indent="-287020">
              <a:spcBef>
                <a:spcPts val="2440"/>
              </a:spcBef>
              <a:buFont typeface="Wingdings" panose="05000000000000000000" pitchFamily="2" charset="2"/>
              <a:buChar char="§"/>
              <a:tabLst>
                <a:tab pos="299085" algn="l"/>
                <a:tab pos="299720" algn="l"/>
              </a:tabLst>
            </a:pPr>
            <a:r>
              <a:rPr lang="pt-BR" sz="1600" spc="-5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Inserir vídeo no YouTube</a:t>
            </a:r>
          </a:p>
        </p:txBody>
      </p:sp>
      <p:sp>
        <p:nvSpPr>
          <p:cNvPr id="19" name="object 12">
            <a:extLst>
              <a:ext uri="{FF2B5EF4-FFF2-40B4-BE49-F238E27FC236}">
                <a16:creationId xmlns:a16="http://schemas.microsoft.com/office/drawing/2014/main" id="{9C8EE5E6-3969-EABF-C882-31AA7EBA7D57}"/>
              </a:ext>
            </a:extLst>
          </p:cNvPr>
          <p:cNvSpPr/>
          <p:nvPr/>
        </p:nvSpPr>
        <p:spPr>
          <a:xfrm>
            <a:off x="7948372" y="2997870"/>
            <a:ext cx="76200" cy="2552700"/>
          </a:xfrm>
          <a:custGeom>
            <a:avLst/>
            <a:gdLst/>
            <a:ahLst/>
            <a:cxnLst/>
            <a:rect l="l" t="t" r="r" b="b"/>
            <a:pathLst>
              <a:path w="76200" h="2552700">
                <a:moveTo>
                  <a:pt x="44450" y="2482405"/>
                </a:moveTo>
                <a:lnTo>
                  <a:pt x="44450" y="2514155"/>
                </a:lnTo>
                <a:lnTo>
                  <a:pt x="0" y="2514155"/>
                </a:lnTo>
                <a:lnTo>
                  <a:pt x="38100" y="2552255"/>
                </a:lnTo>
                <a:lnTo>
                  <a:pt x="76200" y="2514155"/>
                </a:lnTo>
                <a:lnTo>
                  <a:pt x="31750" y="2514155"/>
                </a:lnTo>
                <a:lnTo>
                  <a:pt x="31750" y="2482405"/>
                </a:lnTo>
                <a:lnTo>
                  <a:pt x="44450" y="2482405"/>
                </a:lnTo>
                <a:close/>
              </a:path>
              <a:path w="76200" h="2552700">
                <a:moveTo>
                  <a:pt x="38100" y="2476055"/>
                </a:moveTo>
                <a:lnTo>
                  <a:pt x="31750" y="2482405"/>
                </a:lnTo>
                <a:lnTo>
                  <a:pt x="31750" y="2514155"/>
                </a:lnTo>
                <a:lnTo>
                  <a:pt x="44450" y="2514155"/>
                </a:lnTo>
                <a:lnTo>
                  <a:pt x="44450" y="2482405"/>
                </a:lnTo>
                <a:lnTo>
                  <a:pt x="38100" y="2476055"/>
                </a:lnTo>
                <a:close/>
              </a:path>
              <a:path w="76200" h="2552700">
                <a:moveTo>
                  <a:pt x="31750" y="69850"/>
                </a:moveTo>
                <a:lnTo>
                  <a:pt x="31750" y="2482405"/>
                </a:lnTo>
                <a:lnTo>
                  <a:pt x="38100" y="2476055"/>
                </a:lnTo>
                <a:lnTo>
                  <a:pt x="44450" y="2476055"/>
                </a:lnTo>
                <a:lnTo>
                  <a:pt x="44450" y="76200"/>
                </a:lnTo>
                <a:lnTo>
                  <a:pt x="38100" y="76200"/>
                </a:lnTo>
                <a:lnTo>
                  <a:pt x="31750" y="69850"/>
                </a:lnTo>
                <a:close/>
              </a:path>
              <a:path w="76200" h="2552700">
                <a:moveTo>
                  <a:pt x="44450" y="2476055"/>
                </a:moveTo>
                <a:lnTo>
                  <a:pt x="38100" y="2476055"/>
                </a:lnTo>
                <a:lnTo>
                  <a:pt x="44450" y="2482405"/>
                </a:lnTo>
                <a:lnTo>
                  <a:pt x="44450" y="2476055"/>
                </a:lnTo>
                <a:close/>
              </a:path>
              <a:path w="76200" h="2552700">
                <a:moveTo>
                  <a:pt x="44450" y="38100"/>
                </a:moveTo>
                <a:lnTo>
                  <a:pt x="31750" y="38100"/>
                </a:lnTo>
                <a:lnTo>
                  <a:pt x="31750" y="69850"/>
                </a:lnTo>
                <a:lnTo>
                  <a:pt x="38100" y="76200"/>
                </a:lnTo>
                <a:lnTo>
                  <a:pt x="44450" y="69850"/>
                </a:lnTo>
                <a:lnTo>
                  <a:pt x="44450" y="38100"/>
                </a:lnTo>
                <a:close/>
              </a:path>
              <a:path w="76200" h="2552700">
                <a:moveTo>
                  <a:pt x="44450" y="69850"/>
                </a:moveTo>
                <a:lnTo>
                  <a:pt x="38100" y="76200"/>
                </a:lnTo>
                <a:lnTo>
                  <a:pt x="44450" y="76200"/>
                </a:lnTo>
                <a:lnTo>
                  <a:pt x="44450" y="69850"/>
                </a:lnTo>
                <a:close/>
              </a:path>
              <a:path w="76200" h="2552700">
                <a:moveTo>
                  <a:pt x="38100" y="0"/>
                </a:moveTo>
                <a:lnTo>
                  <a:pt x="0" y="38100"/>
                </a:lnTo>
                <a:lnTo>
                  <a:pt x="31750" y="69850"/>
                </a:lnTo>
                <a:lnTo>
                  <a:pt x="31750" y="38100"/>
                </a:lnTo>
                <a:lnTo>
                  <a:pt x="76200" y="38100"/>
                </a:lnTo>
                <a:lnTo>
                  <a:pt x="38100" y="0"/>
                </a:lnTo>
                <a:close/>
              </a:path>
              <a:path w="76200" h="2552700">
                <a:moveTo>
                  <a:pt x="76200" y="38100"/>
                </a:moveTo>
                <a:lnTo>
                  <a:pt x="44450" y="38100"/>
                </a:lnTo>
                <a:lnTo>
                  <a:pt x="44450" y="69850"/>
                </a:lnTo>
                <a:lnTo>
                  <a:pt x="76200" y="38100"/>
                </a:lnTo>
                <a:close/>
              </a:path>
            </a:pathLst>
          </a:custGeom>
          <a:solidFill>
            <a:srgbClr val="00A3A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5F88FF41-EB1D-A0EE-FB8C-BBDEA9271A7E}"/>
              </a:ext>
            </a:extLst>
          </p:cNvPr>
          <p:cNvSpPr txBox="1"/>
          <p:nvPr/>
        </p:nvSpPr>
        <p:spPr>
          <a:xfrm>
            <a:off x="8188758" y="2741161"/>
            <a:ext cx="3445164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65" algn="just">
              <a:spcBef>
                <a:spcPts val="2440"/>
              </a:spcBef>
              <a:tabLst>
                <a:tab pos="299085" algn="l"/>
                <a:tab pos="299720" algn="l"/>
              </a:tabLst>
            </a:pPr>
            <a:r>
              <a:rPr lang="pt-BR" sz="1600" b="1" spc="-5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</a:t>
            </a:r>
          </a:p>
          <a:p>
            <a:pPr marL="299085" indent="-287020">
              <a:spcBef>
                <a:spcPts val="2440"/>
              </a:spcBef>
              <a:buFont typeface="Wingdings" panose="05000000000000000000" pitchFamily="2" charset="2"/>
              <a:buChar char="§"/>
              <a:tabLst>
                <a:tab pos="299085" algn="l"/>
                <a:tab pos="299720" algn="l"/>
              </a:tabLst>
            </a:pPr>
            <a:r>
              <a:rPr lang="pt-BR" sz="1600" spc="-5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Disparar e-mail marketing de lançamento</a:t>
            </a:r>
          </a:p>
          <a:p>
            <a:pPr marL="299085" indent="-287020">
              <a:spcBef>
                <a:spcPts val="2440"/>
              </a:spcBef>
              <a:buFont typeface="Wingdings" panose="05000000000000000000" pitchFamily="2" charset="2"/>
              <a:buChar char="§"/>
              <a:tabLst>
                <a:tab pos="299085" algn="l"/>
                <a:tab pos="299720" algn="l"/>
              </a:tabLst>
            </a:pPr>
            <a:r>
              <a:rPr lang="pt-BR" sz="1600" spc="-5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Divulgar nos canais internos: newsletter, portal (intranet), murais, WhatsApp e tela de login</a:t>
            </a:r>
          </a:p>
        </p:txBody>
      </p:sp>
    </p:spTree>
    <p:extLst>
      <p:ext uri="{BB962C8B-B14F-4D97-AF65-F5344CB8AC3E}">
        <p14:creationId xmlns:p14="http://schemas.microsoft.com/office/powerpoint/2010/main" val="291025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1"/>
            <a:ext cx="12192000" cy="1848631"/>
            <a:chOff x="0" y="0"/>
            <a:chExt cx="12192000" cy="242189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2418715"/>
            </a:xfrm>
            <a:custGeom>
              <a:avLst/>
              <a:gdLst/>
              <a:ahLst/>
              <a:cxnLst/>
              <a:rect l="l" t="t" r="r" b="b"/>
              <a:pathLst>
                <a:path w="12192000" h="2418715">
                  <a:moveTo>
                    <a:pt x="12192000" y="0"/>
                  </a:moveTo>
                  <a:lnTo>
                    <a:pt x="0" y="0"/>
                  </a:lnTo>
                  <a:lnTo>
                    <a:pt x="0" y="2418588"/>
                  </a:lnTo>
                  <a:lnTo>
                    <a:pt x="12192000" y="241858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134F7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47140" cy="1049020"/>
            </a:xfrm>
            <a:custGeom>
              <a:avLst/>
              <a:gdLst/>
              <a:ahLst/>
              <a:cxnLst/>
              <a:rect l="l" t="t" r="r" b="b"/>
              <a:pathLst>
                <a:path w="1247140" h="1049020">
                  <a:moveTo>
                    <a:pt x="0" y="0"/>
                  </a:moveTo>
                  <a:lnTo>
                    <a:pt x="0" y="1048512"/>
                  </a:lnTo>
                  <a:lnTo>
                    <a:pt x="1246632" y="31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49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9317735" y="0"/>
              <a:ext cx="2874645" cy="2418715"/>
            </a:xfrm>
            <a:custGeom>
              <a:avLst/>
              <a:gdLst/>
              <a:ahLst/>
              <a:cxnLst/>
              <a:rect l="l" t="t" r="r" b="b"/>
              <a:pathLst>
                <a:path w="2874645" h="2418715">
                  <a:moveTo>
                    <a:pt x="2874264" y="0"/>
                  </a:moveTo>
                  <a:lnTo>
                    <a:pt x="0" y="2418588"/>
                  </a:lnTo>
                  <a:lnTo>
                    <a:pt x="2874264" y="2418588"/>
                  </a:lnTo>
                  <a:lnTo>
                    <a:pt x="2874264" y="0"/>
                  </a:lnTo>
                  <a:close/>
                </a:path>
              </a:pathLst>
            </a:custGeom>
            <a:solidFill>
              <a:srgbClr val="0771D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9008363" y="3047"/>
              <a:ext cx="1324610" cy="1572895"/>
            </a:xfrm>
            <a:custGeom>
              <a:avLst/>
              <a:gdLst/>
              <a:ahLst/>
              <a:cxnLst/>
              <a:rect l="l" t="t" r="r" b="b"/>
              <a:pathLst>
                <a:path w="1324609" h="1572895">
                  <a:moveTo>
                    <a:pt x="1324355" y="0"/>
                  </a:moveTo>
                  <a:lnTo>
                    <a:pt x="0" y="0"/>
                  </a:lnTo>
                  <a:lnTo>
                    <a:pt x="1320418" y="1572767"/>
                  </a:lnTo>
                  <a:lnTo>
                    <a:pt x="1324355" y="0"/>
                  </a:lnTo>
                  <a:close/>
                </a:path>
              </a:pathLst>
            </a:custGeom>
            <a:solidFill>
              <a:srgbClr val="00A3A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6885432" y="374904"/>
              <a:ext cx="2432685" cy="2047239"/>
            </a:xfrm>
            <a:custGeom>
              <a:avLst/>
              <a:gdLst/>
              <a:ahLst/>
              <a:cxnLst/>
              <a:rect l="l" t="t" r="r" b="b"/>
              <a:pathLst>
                <a:path w="2432684" h="2047239">
                  <a:moveTo>
                    <a:pt x="2432304" y="0"/>
                  </a:moveTo>
                  <a:lnTo>
                    <a:pt x="0" y="2046732"/>
                  </a:lnTo>
                  <a:lnTo>
                    <a:pt x="2432304" y="2046732"/>
                  </a:lnTo>
                  <a:lnTo>
                    <a:pt x="2432304" y="0"/>
                  </a:lnTo>
                  <a:close/>
                </a:path>
              </a:pathLst>
            </a:custGeom>
            <a:solidFill>
              <a:srgbClr val="79C35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0" y="6192011"/>
            <a:ext cx="12192000" cy="666115"/>
            <a:chOff x="0" y="6192011"/>
            <a:chExt cx="12192000" cy="666115"/>
          </a:xfrm>
        </p:grpSpPr>
        <p:sp>
          <p:nvSpPr>
            <p:cNvPr id="9" name="object 9"/>
            <p:cNvSpPr/>
            <p:nvPr/>
          </p:nvSpPr>
          <p:spPr>
            <a:xfrm>
              <a:off x="0" y="6192011"/>
              <a:ext cx="12192000" cy="666115"/>
            </a:xfrm>
            <a:custGeom>
              <a:avLst/>
              <a:gdLst/>
              <a:ahLst/>
              <a:cxnLst/>
              <a:rect l="l" t="t" r="r" b="b"/>
              <a:pathLst>
                <a:path w="12192000" h="666115">
                  <a:moveTo>
                    <a:pt x="12192000" y="0"/>
                  </a:moveTo>
                  <a:lnTo>
                    <a:pt x="0" y="0"/>
                  </a:lnTo>
                  <a:lnTo>
                    <a:pt x="0" y="665987"/>
                  </a:lnTo>
                  <a:lnTo>
                    <a:pt x="12192000" y="66598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134F7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10706525" y="6315782"/>
              <a:ext cx="927397" cy="29667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622179" y="6379883"/>
              <a:ext cx="1248013" cy="18088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70959" y="2326509"/>
            <a:ext cx="11024322" cy="31527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marR="6350" lvl="0" indent="-28575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q"/>
              <a:tabLst>
                <a:tab pos="282575" algn="l"/>
                <a:tab pos="283210" algn="l"/>
              </a:tabLst>
            </a:pPr>
            <a:r>
              <a:rPr lang="pt-BR" sz="1600" b="1" spc="80" dirty="0">
                <a:solidFill>
                  <a:srgbClr val="00567B"/>
                </a:solidFill>
                <a:latin typeface="Arial"/>
                <a:cs typeface="Arial"/>
              </a:rPr>
              <a:t>Release de lançamento</a:t>
            </a:r>
          </a:p>
          <a:p>
            <a:pPr marR="6350" algn="just">
              <a:lnSpc>
                <a:spcPct val="150000"/>
              </a:lnSpc>
              <a:spcBef>
                <a:spcPts val="100"/>
              </a:spcBef>
              <a:tabLst>
                <a:tab pos="282575" algn="l"/>
                <a:tab pos="283210" algn="l"/>
              </a:tabLst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Envio para a imprensa regional e local</a:t>
            </a:r>
          </a:p>
          <a:p>
            <a:pPr marR="6350" algn="just">
              <a:lnSpc>
                <a:spcPct val="150000"/>
              </a:lnSpc>
              <a:spcBef>
                <a:spcPts val="100"/>
              </a:spcBef>
              <a:tabLst>
                <a:tab pos="282575" algn="l"/>
                <a:tab pos="283210" algn="l"/>
              </a:tabLst>
            </a:pPr>
            <a:endParaRPr lang="pt-BR" sz="1600" b="1" spc="8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/>
            </a:endParaRPr>
          </a:p>
          <a:p>
            <a:pPr marL="285750" marR="6350" indent="-285750" algn="just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q"/>
              <a:tabLst>
                <a:tab pos="282575" algn="l"/>
                <a:tab pos="283210" algn="l"/>
              </a:tabLst>
            </a:pPr>
            <a:r>
              <a:rPr lang="pt-BR" sz="1600" b="1" spc="80" dirty="0">
                <a:solidFill>
                  <a:srgbClr val="00567B"/>
                </a:solidFill>
                <a:latin typeface="Arial"/>
                <a:cs typeface="Arial"/>
              </a:rPr>
              <a:t>Press kit digital </a:t>
            </a:r>
          </a:p>
          <a:p>
            <a:pPr marR="6350" algn="just">
              <a:lnSpc>
                <a:spcPct val="150000"/>
              </a:lnSpc>
              <a:spcBef>
                <a:spcPts val="100"/>
              </a:spcBef>
              <a:tabLst>
                <a:tab pos="282575" algn="l"/>
                <a:tab pos="283210" algn="l"/>
              </a:tabLst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QR Code com infográfico + vídeo para inserção no release</a:t>
            </a:r>
          </a:p>
          <a:p>
            <a:pPr marR="6350">
              <a:lnSpc>
                <a:spcPct val="150000"/>
              </a:lnSpc>
              <a:spcBef>
                <a:spcPts val="100"/>
              </a:spcBef>
              <a:tabLst>
                <a:tab pos="282575" algn="l"/>
                <a:tab pos="283210" algn="l"/>
              </a:tabLst>
            </a:pPr>
            <a:endParaRPr lang="pt-BR" sz="1600" b="1" spc="80" dirty="0">
              <a:solidFill>
                <a:srgbClr val="00567B"/>
              </a:solidFill>
              <a:latin typeface="Arial"/>
              <a:cs typeface="Arial"/>
            </a:endParaRPr>
          </a:p>
          <a:p>
            <a:pPr marL="285750" marR="6350" indent="-28575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q"/>
              <a:tabLst>
                <a:tab pos="282575" algn="l"/>
                <a:tab pos="283210" algn="l"/>
              </a:tabLst>
            </a:pPr>
            <a:r>
              <a:rPr lang="pt-BR" sz="1600" b="1" spc="80" dirty="0">
                <a:solidFill>
                  <a:srgbClr val="00567B"/>
                </a:solidFill>
                <a:latin typeface="Arial"/>
                <a:cs typeface="Arial"/>
              </a:rPr>
              <a:t>Recomendação de anúncios</a:t>
            </a:r>
          </a:p>
          <a:p>
            <a:pPr marR="6350">
              <a:lnSpc>
                <a:spcPct val="150000"/>
              </a:lnSpc>
              <a:spcBef>
                <a:spcPts val="100"/>
              </a:spcBef>
              <a:tabLst>
                <a:tab pos="282575" algn="l"/>
                <a:tab pos="283210" algn="l"/>
              </a:tabLst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Troca de banners da Revista Alumínio e sugestão de outras oportunidades com orçamento à parte</a:t>
            </a:r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9BC85B7B-75A9-5B26-D79F-81A15C9C188C}"/>
              </a:ext>
            </a:extLst>
          </p:cNvPr>
          <p:cNvSpPr txBox="1">
            <a:spLocks/>
          </p:cNvSpPr>
          <p:nvPr/>
        </p:nvSpPr>
        <p:spPr>
          <a:xfrm>
            <a:off x="670959" y="1143720"/>
            <a:ext cx="9536786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2700" marR="5080">
              <a:spcBef>
                <a:spcPts val="105"/>
              </a:spcBef>
            </a:pPr>
            <a:r>
              <a:rPr lang="pt-BR" sz="4400" b="0" kern="0" spc="-280" dirty="0">
                <a:latin typeface="Arial" panose="020B0604020202020204" pitchFamily="34" charset="0"/>
                <a:cs typeface="Arial" panose="020B0604020202020204" pitchFamily="34" charset="0"/>
              </a:rPr>
              <a:t>Materiais | Imprensa e Institucional</a:t>
            </a:r>
          </a:p>
        </p:txBody>
      </p:sp>
    </p:spTree>
    <p:extLst>
      <p:ext uri="{BB962C8B-B14F-4D97-AF65-F5344CB8AC3E}">
        <p14:creationId xmlns:p14="http://schemas.microsoft.com/office/powerpoint/2010/main" val="238327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1"/>
            <a:ext cx="12192000" cy="1848631"/>
            <a:chOff x="0" y="0"/>
            <a:chExt cx="12192000" cy="242189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2418715"/>
            </a:xfrm>
            <a:custGeom>
              <a:avLst/>
              <a:gdLst/>
              <a:ahLst/>
              <a:cxnLst/>
              <a:rect l="l" t="t" r="r" b="b"/>
              <a:pathLst>
                <a:path w="12192000" h="2418715">
                  <a:moveTo>
                    <a:pt x="12192000" y="0"/>
                  </a:moveTo>
                  <a:lnTo>
                    <a:pt x="0" y="0"/>
                  </a:lnTo>
                  <a:lnTo>
                    <a:pt x="0" y="2418588"/>
                  </a:lnTo>
                  <a:lnTo>
                    <a:pt x="12192000" y="241858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134F7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47140" cy="1049020"/>
            </a:xfrm>
            <a:custGeom>
              <a:avLst/>
              <a:gdLst/>
              <a:ahLst/>
              <a:cxnLst/>
              <a:rect l="l" t="t" r="r" b="b"/>
              <a:pathLst>
                <a:path w="1247140" h="1049020">
                  <a:moveTo>
                    <a:pt x="0" y="0"/>
                  </a:moveTo>
                  <a:lnTo>
                    <a:pt x="0" y="1048512"/>
                  </a:lnTo>
                  <a:lnTo>
                    <a:pt x="1246632" y="31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49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9317735" y="0"/>
              <a:ext cx="2874645" cy="2418715"/>
            </a:xfrm>
            <a:custGeom>
              <a:avLst/>
              <a:gdLst/>
              <a:ahLst/>
              <a:cxnLst/>
              <a:rect l="l" t="t" r="r" b="b"/>
              <a:pathLst>
                <a:path w="2874645" h="2418715">
                  <a:moveTo>
                    <a:pt x="2874264" y="0"/>
                  </a:moveTo>
                  <a:lnTo>
                    <a:pt x="0" y="2418588"/>
                  </a:lnTo>
                  <a:lnTo>
                    <a:pt x="2874264" y="2418588"/>
                  </a:lnTo>
                  <a:lnTo>
                    <a:pt x="2874264" y="0"/>
                  </a:lnTo>
                  <a:close/>
                </a:path>
              </a:pathLst>
            </a:custGeom>
            <a:solidFill>
              <a:srgbClr val="0771D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9008363" y="3047"/>
              <a:ext cx="1324610" cy="1572895"/>
            </a:xfrm>
            <a:custGeom>
              <a:avLst/>
              <a:gdLst/>
              <a:ahLst/>
              <a:cxnLst/>
              <a:rect l="l" t="t" r="r" b="b"/>
              <a:pathLst>
                <a:path w="1324609" h="1572895">
                  <a:moveTo>
                    <a:pt x="1324355" y="0"/>
                  </a:moveTo>
                  <a:lnTo>
                    <a:pt x="0" y="0"/>
                  </a:lnTo>
                  <a:lnTo>
                    <a:pt x="1320418" y="1572767"/>
                  </a:lnTo>
                  <a:lnTo>
                    <a:pt x="1324355" y="0"/>
                  </a:lnTo>
                  <a:close/>
                </a:path>
              </a:pathLst>
            </a:custGeom>
            <a:solidFill>
              <a:srgbClr val="00A3A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6885432" y="374904"/>
              <a:ext cx="2432685" cy="2047239"/>
            </a:xfrm>
            <a:custGeom>
              <a:avLst/>
              <a:gdLst/>
              <a:ahLst/>
              <a:cxnLst/>
              <a:rect l="l" t="t" r="r" b="b"/>
              <a:pathLst>
                <a:path w="2432684" h="2047239">
                  <a:moveTo>
                    <a:pt x="2432304" y="0"/>
                  </a:moveTo>
                  <a:lnTo>
                    <a:pt x="0" y="2046732"/>
                  </a:lnTo>
                  <a:lnTo>
                    <a:pt x="2432304" y="2046732"/>
                  </a:lnTo>
                  <a:lnTo>
                    <a:pt x="2432304" y="0"/>
                  </a:lnTo>
                  <a:close/>
                </a:path>
              </a:pathLst>
            </a:custGeom>
            <a:solidFill>
              <a:srgbClr val="79C35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0" y="6192011"/>
            <a:ext cx="12192000" cy="666115"/>
            <a:chOff x="0" y="6192011"/>
            <a:chExt cx="12192000" cy="666115"/>
          </a:xfrm>
        </p:grpSpPr>
        <p:sp>
          <p:nvSpPr>
            <p:cNvPr id="9" name="object 9"/>
            <p:cNvSpPr/>
            <p:nvPr/>
          </p:nvSpPr>
          <p:spPr>
            <a:xfrm>
              <a:off x="0" y="6192011"/>
              <a:ext cx="12192000" cy="666115"/>
            </a:xfrm>
            <a:custGeom>
              <a:avLst/>
              <a:gdLst/>
              <a:ahLst/>
              <a:cxnLst/>
              <a:rect l="l" t="t" r="r" b="b"/>
              <a:pathLst>
                <a:path w="12192000" h="666115">
                  <a:moveTo>
                    <a:pt x="12192000" y="0"/>
                  </a:moveTo>
                  <a:lnTo>
                    <a:pt x="0" y="0"/>
                  </a:lnTo>
                  <a:lnTo>
                    <a:pt x="0" y="665987"/>
                  </a:lnTo>
                  <a:lnTo>
                    <a:pt x="12192000" y="66598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134F7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10706525" y="6315782"/>
              <a:ext cx="927397" cy="29667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622179" y="6379883"/>
              <a:ext cx="1248013" cy="18088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84406" y="2200458"/>
            <a:ext cx="10691806" cy="36734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marR="6350" lvl="0" indent="-28575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q"/>
              <a:tabLst>
                <a:tab pos="282575" algn="l"/>
                <a:tab pos="283210" algn="l"/>
              </a:tabLst>
            </a:pPr>
            <a:r>
              <a:rPr lang="pt-BR" sz="1600" b="1" spc="80" dirty="0">
                <a:solidFill>
                  <a:srgbClr val="00567B"/>
                </a:solidFill>
                <a:latin typeface="Arial"/>
                <a:cs typeface="Arial"/>
              </a:rPr>
              <a:t>Série de posts para Twitter e Facebook Brasil (com replicação para MA e PA)</a:t>
            </a:r>
          </a:p>
          <a:p>
            <a:pPr marL="285750" marR="6350" indent="-285750" algn="just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§"/>
              <a:tabLst>
                <a:tab pos="282575" algn="l"/>
                <a:tab pos="283210" algn="l"/>
              </a:tabLst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 post de lançamento do documento com vídeo</a:t>
            </a:r>
          </a:p>
          <a:p>
            <a:pPr marL="285750" marR="6350" indent="-285750" algn="just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§"/>
              <a:tabLst>
                <a:tab pos="282575" algn="l"/>
                <a:tab pos="283210" algn="l"/>
              </a:tabLst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 posts com destaques ESG: Ambiental, Social e Governança</a:t>
            </a:r>
          </a:p>
          <a:p>
            <a:pPr marL="285750" marR="6350" indent="-285750" algn="just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§"/>
              <a:tabLst>
                <a:tab pos="282575" algn="l"/>
                <a:tab pos="283210" algn="l"/>
              </a:tabLst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TBT com os principais destaques: infográfico (semana seguinte ao lançamento)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6350" algn="just">
              <a:lnSpc>
                <a:spcPct val="150000"/>
              </a:lnSpc>
              <a:spcBef>
                <a:spcPts val="100"/>
              </a:spcBef>
              <a:tabLst>
                <a:tab pos="282575" algn="l"/>
                <a:tab pos="283210" algn="l"/>
              </a:tabLst>
            </a:pPr>
            <a:endParaRPr lang="pt-BR" sz="1600" b="1" spc="8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/>
            </a:endParaRPr>
          </a:p>
          <a:p>
            <a:pPr marL="285750" marR="6350" indent="-285750" algn="just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q"/>
              <a:tabLst>
                <a:tab pos="282575" algn="l"/>
                <a:tab pos="283210" algn="l"/>
              </a:tabLst>
            </a:pPr>
            <a:r>
              <a:rPr lang="pt-BR" sz="1600" b="1" spc="80" dirty="0">
                <a:solidFill>
                  <a:srgbClr val="00567B"/>
                </a:solidFill>
                <a:latin typeface="Arial"/>
                <a:cs typeface="Arial"/>
              </a:rPr>
              <a:t>Posts para LinkedIn OC</a:t>
            </a:r>
          </a:p>
          <a:p>
            <a:pPr marL="285750" marR="6350" indent="-285750" algn="just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§"/>
              <a:tabLst>
                <a:tab pos="282575" algn="l"/>
                <a:tab pos="283210" algn="l"/>
              </a:tabLst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1 post de lançamento do documento com vídeo</a:t>
            </a:r>
          </a:p>
          <a:p>
            <a:pPr marL="285750" marR="6350" indent="-285750" algn="just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§"/>
              <a:tabLst>
                <a:tab pos="282575" algn="l"/>
                <a:tab pos="283210" algn="l"/>
              </a:tabLst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1 post de reforço com os principais destaques: infográfico</a:t>
            </a:r>
          </a:p>
          <a:p>
            <a:pPr marL="285750" marR="6350" indent="-285750" algn="just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§"/>
              <a:tabLst>
                <a:tab pos="282575" algn="l"/>
                <a:tab pos="283210" algn="l"/>
              </a:tabLst>
            </a:pPr>
            <a:r>
              <a:rPr lang="pt-BR" sz="18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Usar dados relevantes do relatório para embasar publicações sobre outros temas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9BC85B7B-75A9-5B26-D79F-81A15C9C188C}"/>
              </a:ext>
            </a:extLst>
          </p:cNvPr>
          <p:cNvSpPr txBox="1">
            <a:spLocks/>
          </p:cNvSpPr>
          <p:nvPr/>
        </p:nvSpPr>
        <p:spPr>
          <a:xfrm>
            <a:off x="670959" y="1143720"/>
            <a:ext cx="9536786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2700" marR="5080">
              <a:spcBef>
                <a:spcPts val="105"/>
              </a:spcBef>
            </a:pPr>
            <a:r>
              <a:rPr lang="pt-BR" sz="4400" b="0" kern="0" spc="-280" dirty="0">
                <a:latin typeface="Arial" panose="020B0604020202020204" pitchFamily="34" charset="0"/>
                <a:cs typeface="Arial" panose="020B0604020202020204" pitchFamily="34" charset="0"/>
              </a:rPr>
              <a:t>Materiais | Digital</a:t>
            </a:r>
          </a:p>
        </p:txBody>
      </p:sp>
    </p:spTree>
    <p:extLst>
      <p:ext uri="{BB962C8B-B14F-4D97-AF65-F5344CB8AC3E}">
        <p14:creationId xmlns:p14="http://schemas.microsoft.com/office/powerpoint/2010/main" val="608696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1"/>
            <a:ext cx="12192000" cy="1848631"/>
            <a:chOff x="0" y="0"/>
            <a:chExt cx="12192000" cy="242189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2418715"/>
            </a:xfrm>
            <a:custGeom>
              <a:avLst/>
              <a:gdLst/>
              <a:ahLst/>
              <a:cxnLst/>
              <a:rect l="l" t="t" r="r" b="b"/>
              <a:pathLst>
                <a:path w="12192000" h="2418715">
                  <a:moveTo>
                    <a:pt x="12192000" y="0"/>
                  </a:moveTo>
                  <a:lnTo>
                    <a:pt x="0" y="0"/>
                  </a:lnTo>
                  <a:lnTo>
                    <a:pt x="0" y="2418588"/>
                  </a:lnTo>
                  <a:lnTo>
                    <a:pt x="12192000" y="241858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134F7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47140" cy="1049020"/>
            </a:xfrm>
            <a:custGeom>
              <a:avLst/>
              <a:gdLst/>
              <a:ahLst/>
              <a:cxnLst/>
              <a:rect l="l" t="t" r="r" b="b"/>
              <a:pathLst>
                <a:path w="1247140" h="1049020">
                  <a:moveTo>
                    <a:pt x="0" y="0"/>
                  </a:moveTo>
                  <a:lnTo>
                    <a:pt x="0" y="1048512"/>
                  </a:lnTo>
                  <a:lnTo>
                    <a:pt x="1246632" y="31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49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9317735" y="0"/>
              <a:ext cx="2874645" cy="2418715"/>
            </a:xfrm>
            <a:custGeom>
              <a:avLst/>
              <a:gdLst/>
              <a:ahLst/>
              <a:cxnLst/>
              <a:rect l="l" t="t" r="r" b="b"/>
              <a:pathLst>
                <a:path w="2874645" h="2418715">
                  <a:moveTo>
                    <a:pt x="2874264" y="0"/>
                  </a:moveTo>
                  <a:lnTo>
                    <a:pt x="0" y="2418588"/>
                  </a:lnTo>
                  <a:lnTo>
                    <a:pt x="2874264" y="2418588"/>
                  </a:lnTo>
                  <a:lnTo>
                    <a:pt x="2874264" y="0"/>
                  </a:lnTo>
                  <a:close/>
                </a:path>
              </a:pathLst>
            </a:custGeom>
            <a:solidFill>
              <a:srgbClr val="0771D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9008363" y="3047"/>
              <a:ext cx="1324610" cy="1572895"/>
            </a:xfrm>
            <a:custGeom>
              <a:avLst/>
              <a:gdLst/>
              <a:ahLst/>
              <a:cxnLst/>
              <a:rect l="l" t="t" r="r" b="b"/>
              <a:pathLst>
                <a:path w="1324609" h="1572895">
                  <a:moveTo>
                    <a:pt x="1324355" y="0"/>
                  </a:moveTo>
                  <a:lnTo>
                    <a:pt x="0" y="0"/>
                  </a:lnTo>
                  <a:lnTo>
                    <a:pt x="1320418" y="1572767"/>
                  </a:lnTo>
                  <a:lnTo>
                    <a:pt x="1324355" y="0"/>
                  </a:lnTo>
                  <a:close/>
                </a:path>
              </a:pathLst>
            </a:custGeom>
            <a:solidFill>
              <a:srgbClr val="00A3A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6885432" y="374904"/>
              <a:ext cx="2432685" cy="2047239"/>
            </a:xfrm>
            <a:custGeom>
              <a:avLst/>
              <a:gdLst/>
              <a:ahLst/>
              <a:cxnLst/>
              <a:rect l="l" t="t" r="r" b="b"/>
              <a:pathLst>
                <a:path w="2432684" h="2047239">
                  <a:moveTo>
                    <a:pt x="2432304" y="0"/>
                  </a:moveTo>
                  <a:lnTo>
                    <a:pt x="0" y="2046732"/>
                  </a:lnTo>
                  <a:lnTo>
                    <a:pt x="2432304" y="2046732"/>
                  </a:lnTo>
                  <a:lnTo>
                    <a:pt x="2432304" y="0"/>
                  </a:lnTo>
                  <a:close/>
                </a:path>
              </a:pathLst>
            </a:custGeom>
            <a:solidFill>
              <a:srgbClr val="79C35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0" y="6192011"/>
            <a:ext cx="12192000" cy="666115"/>
            <a:chOff x="0" y="6192011"/>
            <a:chExt cx="12192000" cy="666115"/>
          </a:xfrm>
        </p:grpSpPr>
        <p:sp>
          <p:nvSpPr>
            <p:cNvPr id="9" name="object 9"/>
            <p:cNvSpPr/>
            <p:nvPr/>
          </p:nvSpPr>
          <p:spPr>
            <a:xfrm>
              <a:off x="0" y="6192011"/>
              <a:ext cx="12192000" cy="666115"/>
            </a:xfrm>
            <a:custGeom>
              <a:avLst/>
              <a:gdLst/>
              <a:ahLst/>
              <a:cxnLst/>
              <a:rect l="l" t="t" r="r" b="b"/>
              <a:pathLst>
                <a:path w="12192000" h="666115">
                  <a:moveTo>
                    <a:pt x="12192000" y="0"/>
                  </a:moveTo>
                  <a:lnTo>
                    <a:pt x="0" y="0"/>
                  </a:lnTo>
                  <a:lnTo>
                    <a:pt x="0" y="665987"/>
                  </a:lnTo>
                  <a:lnTo>
                    <a:pt x="12192000" y="66598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134F7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10706525" y="6315782"/>
              <a:ext cx="927397" cy="29667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622179" y="6379883"/>
              <a:ext cx="1248013" cy="18088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84406" y="1923099"/>
            <a:ext cx="10691806" cy="41580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marR="6350" indent="-285750" algn="just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q"/>
              <a:tabLst>
                <a:tab pos="282575" algn="l"/>
                <a:tab pos="283210" algn="l"/>
              </a:tabLst>
            </a:pPr>
            <a:r>
              <a:rPr lang="pt-BR" sz="1600" b="1" spc="80" dirty="0">
                <a:solidFill>
                  <a:srgbClr val="0056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Comunicados</a:t>
            </a:r>
          </a:p>
          <a:p>
            <a:pPr marL="285750" marR="6350" indent="-285750" algn="just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§"/>
              <a:tabLst>
                <a:tab pos="282575" algn="l"/>
                <a:tab pos="283210" algn="l"/>
              </a:tabLst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 marketing de lançamento para os colaboradores (com vídeo)</a:t>
            </a:r>
          </a:p>
          <a:p>
            <a:pPr marR="6350" algn="just">
              <a:lnSpc>
                <a:spcPct val="150000"/>
              </a:lnSpc>
              <a:spcBef>
                <a:spcPts val="100"/>
              </a:spcBef>
              <a:tabLst>
                <a:tab pos="282575" algn="l"/>
                <a:tab pos="283210" algn="l"/>
              </a:tabLst>
            </a:pP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6350" lvl="0" indent="-28575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q"/>
              <a:tabLst>
                <a:tab pos="282575" algn="l"/>
                <a:tab pos="283210" algn="l"/>
              </a:tabLst>
            </a:pPr>
            <a:r>
              <a:rPr lang="pt-BR" sz="1600" b="1" spc="80" dirty="0">
                <a:solidFill>
                  <a:srgbClr val="0056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Intranet + newsletter</a:t>
            </a:r>
          </a:p>
          <a:p>
            <a:pPr marL="285750" marR="6350" indent="-285750" algn="just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§"/>
              <a:tabLst>
                <a:tab pos="282575" algn="l"/>
                <a:tab pos="283210" algn="l"/>
              </a:tabLst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Matérias com os principais destaques e links para anuário, vídeo e infográfico</a:t>
            </a:r>
          </a:p>
          <a:p>
            <a:pPr marR="6350" algn="just">
              <a:lnSpc>
                <a:spcPct val="150000"/>
              </a:lnSpc>
              <a:spcBef>
                <a:spcPts val="100"/>
              </a:spcBef>
              <a:tabLst>
                <a:tab pos="282575" algn="l"/>
                <a:tab pos="283210" algn="l"/>
              </a:tabLst>
            </a:pP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6350" indent="-285750" algn="just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q"/>
              <a:tabLst>
                <a:tab pos="282575" algn="l"/>
                <a:tab pos="283210" algn="l"/>
              </a:tabLst>
            </a:pPr>
            <a:r>
              <a:rPr lang="pt-BR" sz="1600" b="1" spc="80" dirty="0">
                <a:solidFill>
                  <a:srgbClr val="0056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Murais, DDS, WhatsApp e TVs</a:t>
            </a:r>
          </a:p>
          <a:p>
            <a:pPr marL="285750" marR="6350" indent="-285750" algn="just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§"/>
              <a:tabLst>
                <a:tab pos="282575" algn="l"/>
                <a:tab pos="283210" algn="l"/>
              </a:tabLst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Replicação dos conteúdos com cartazes e frames para acompanhamento do time de Operação (QR Code)</a:t>
            </a:r>
          </a:p>
          <a:p>
            <a:pPr marL="285750" marR="6350" indent="-285750" algn="just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§"/>
              <a:tabLst>
                <a:tab pos="282575" algn="l"/>
                <a:tab pos="283210" algn="l"/>
              </a:tabLst>
            </a:pP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6350" indent="-285750" algn="just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q"/>
              <a:tabLst>
                <a:tab pos="282575" algn="l"/>
                <a:tab pos="283210" algn="l"/>
              </a:tabLst>
            </a:pPr>
            <a:r>
              <a:rPr lang="pt-BR" sz="1600" b="1" spc="80" dirty="0">
                <a:solidFill>
                  <a:srgbClr val="0056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Wallpaper</a:t>
            </a:r>
          </a:p>
          <a:p>
            <a:pPr marL="285750" marR="6350" indent="-285750" algn="just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§"/>
              <a:tabLst>
                <a:tab pos="282575" algn="l"/>
                <a:tab pos="283210" algn="l"/>
              </a:tabLst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Tela de login com QR Code para anuário, vídeo e infográfico</a:t>
            </a:r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9BC85B7B-75A9-5B26-D79F-81A15C9C188C}"/>
              </a:ext>
            </a:extLst>
          </p:cNvPr>
          <p:cNvSpPr txBox="1">
            <a:spLocks/>
          </p:cNvSpPr>
          <p:nvPr/>
        </p:nvSpPr>
        <p:spPr>
          <a:xfrm>
            <a:off x="670959" y="1143720"/>
            <a:ext cx="9536786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2700" marR="5080">
              <a:spcBef>
                <a:spcPts val="105"/>
              </a:spcBef>
            </a:pPr>
            <a:r>
              <a:rPr lang="pt-BR" sz="4400" b="0" kern="0" spc="-280" dirty="0">
                <a:latin typeface="Arial" panose="020B0604020202020204" pitchFamily="34" charset="0"/>
                <a:cs typeface="Arial" panose="020B0604020202020204" pitchFamily="34" charset="0"/>
              </a:rPr>
              <a:t>Materiais | Interna</a:t>
            </a:r>
          </a:p>
        </p:txBody>
      </p:sp>
    </p:spTree>
    <p:extLst>
      <p:ext uri="{BB962C8B-B14F-4D97-AF65-F5344CB8AC3E}">
        <p14:creationId xmlns:p14="http://schemas.microsoft.com/office/powerpoint/2010/main" val="1466510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1"/>
            <a:ext cx="12192000" cy="1819527"/>
            <a:chOff x="0" y="0"/>
            <a:chExt cx="12192000" cy="242189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2418715"/>
            </a:xfrm>
            <a:custGeom>
              <a:avLst/>
              <a:gdLst/>
              <a:ahLst/>
              <a:cxnLst/>
              <a:rect l="l" t="t" r="r" b="b"/>
              <a:pathLst>
                <a:path w="12192000" h="2418715">
                  <a:moveTo>
                    <a:pt x="12192000" y="0"/>
                  </a:moveTo>
                  <a:lnTo>
                    <a:pt x="0" y="0"/>
                  </a:lnTo>
                  <a:lnTo>
                    <a:pt x="0" y="2418588"/>
                  </a:lnTo>
                  <a:lnTo>
                    <a:pt x="12192000" y="241858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134F7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47140" cy="1049020"/>
            </a:xfrm>
            <a:custGeom>
              <a:avLst/>
              <a:gdLst/>
              <a:ahLst/>
              <a:cxnLst/>
              <a:rect l="l" t="t" r="r" b="b"/>
              <a:pathLst>
                <a:path w="1247140" h="1049020">
                  <a:moveTo>
                    <a:pt x="0" y="0"/>
                  </a:moveTo>
                  <a:lnTo>
                    <a:pt x="0" y="1048512"/>
                  </a:lnTo>
                  <a:lnTo>
                    <a:pt x="1246632" y="31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49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9317735" y="0"/>
              <a:ext cx="2874645" cy="2418715"/>
            </a:xfrm>
            <a:custGeom>
              <a:avLst/>
              <a:gdLst/>
              <a:ahLst/>
              <a:cxnLst/>
              <a:rect l="l" t="t" r="r" b="b"/>
              <a:pathLst>
                <a:path w="2874645" h="2418715">
                  <a:moveTo>
                    <a:pt x="2874264" y="0"/>
                  </a:moveTo>
                  <a:lnTo>
                    <a:pt x="0" y="2418588"/>
                  </a:lnTo>
                  <a:lnTo>
                    <a:pt x="2874264" y="2418588"/>
                  </a:lnTo>
                  <a:lnTo>
                    <a:pt x="2874264" y="0"/>
                  </a:lnTo>
                  <a:close/>
                </a:path>
              </a:pathLst>
            </a:custGeom>
            <a:solidFill>
              <a:srgbClr val="0771D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9008363" y="3047"/>
              <a:ext cx="1324610" cy="1572895"/>
            </a:xfrm>
            <a:custGeom>
              <a:avLst/>
              <a:gdLst/>
              <a:ahLst/>
              <a:cxnLst/>
              <a:rect l="l" t="t" r="r" b="b"/>
              <a:pathLst>
                <a:path w="1324609" h="1572895">
                  <a:moveTo>
                    <a:pt x="1324355" y="0"/>
                  </a:moveTo>
                  <a:lnTo>
                    <a:pt x="0" y="0"/>
                  </a:lnTo>
                  <a:lnTo>
                    <a:pt x="1320418" y="1572767"/>
                  </a:lnTo>
                  <a:lnTo>
                    <a:pt x="1324355" y="0"/>
                  </a:lnTo>
                  <a:close/>
                </a:path>
              </a:pathLst>
            </a:custGeom>
            <a:solidFill>
              <a:srgbClr val="00A3A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6885432" y="374904"/>
              <a:ext cx="2432685" cy="2047239"/>
            </a:xfrm>
            <a:custGeom>
              <a:avLst/>
              <a:gdLst/>
              <a:ahLst/>
              <a:cxnLst/>
              <a:rect l="l" t="t" r="r" b="b"/>
              <a:pathLst>
                <a:path w="2432684" h="2047239">
                  <a:moveTo>
                    <a:pt x="2432304" y="0"/>
                  </a:moveTo>
                  <a:lnTo>
                    <a:pt x="0" y="2046732"/>
                  </a:lnTo>
                  <a:lnTo>
                    <a:pt x="2432304" y="2046732"/>
                  </a:lnTo>
                  <a:lnTo>
                    <a:pt x="2432304" y="0"/>
                  </a:lnTo>
                  <a:close/>
                </a:path>
              </a:pathLst>
            </a:custGeom>
            <a:solidFill>
              <a:srgbClr val="79C35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0" y="6192011"/>
            <a:ext cx="12192000" cy="666115"/>
            <a:chOff x="0" y="6192011"/>
            <a:chExt cx="12192000" cy="666115"/>
          </a:xfrm>
        </p:grpSpPr>
        <p:sp>
          <p:nvSpPr>
            <p:cNvPr id="9" name="object 9"/>
            <p:cNvSpPr/>
            <p:nvPr/>
          </p:nvSpPr>
          <p:spPr>
            <a:xfrm>
              <a:off x="0" y="6192011"/>
              <a:ext cx="12192000" cy="666115"/>
            </a:xfrm>
            <a:custGeom>
              <a:avLst/>
              <a:gdLst/>
              <a:ahLst/>
              <a:cxnLst/>
              <a:rect l="l" t="t" r="r" b="b"/>
              <a:pathLst>
                <a:path w="12192000" h="666115">
                  <a:moveTo>
                    <a:pt x="12192000" y="0"/>
                  </a:moveTo>
                  <a:lnTo>
                    <a:pt x="0" y="0"/>
                  </a:lnTo>
                  <a:lnTo>
                    <a:pt x="0" y="665987"/>
                  </a:lnTo>
                  <a:lnTo>
                    <a:pt x="12192000" y="66598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134F7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10706525" y="6315782"/>
              <a:ext cx="927397" cy="29667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622179" y="6379883"/>
              <a:ext cx="1248013" cy="18088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22798" y="3550845"/>
            <a:ext cx="3254188" cy="24596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marR="6350" indent="-285750">
              <a:spcBef>
                <a:spcPts val="100"/>
              </a:spcBef>
              <a:buFont typeface="Wingdings" panose="05000000000000000000" pitchFamily="2" charset="2"/>
              <a:buChar char="§"/>
              <a:tabLst>
                <a:tab pos="282575" algn="l"/>
                <a:tab pos="283210" algn="l"/>
              </a:tabLst>
            </a:pPr>
            <a:r>
              <a:rPr lang="pt-BR" sz="1400" spc="80" dirty="0">
                <a:solidFill>
                  <a:srgbClr val="00567B"/>
                </a:solidFill>
                <a:latin typeface="Arial"/>
                <a:cs typeface="Arial"/>
              </a:rPr>
              <a:t>Imprensa: envio de release com press kit</a:t>
            </a:r>
          </a:p>
          <a:p>
            <a:pPr marL="297815" marR="6350" indent="-285750">
              <a:spcBef>
                <a:spcPts val="100"/>
              </a:spcBef>
              <a:buFont typeface="Wingdings" panose="05000000000000000000" pitchFamily="2" charset="2"/>
              <a:buChar char="§"/>
              <a:tabLst>
                <a:tab pos="282575" algn="l"/>
                <a:tab pos="283210" algn="l"/>
              </a:tabLst>
            </a:pPr>
            <a:endParaRPr lang="pt-BR" sz="1400" spc="80" dirty="0">
              <a:solidFill>
                <a:srgbClr val="00567B"/>
              </a:solidFill>
              <a:latin typeface="Arial"/>
              <a:cs typeface="Arial"/>
            </a:endParaRPr>
          </a:p>
          <a:p>
            <a:pPr marL="297815" marR="6350" indent="-285750">
              <a:spcBef>
                <a:spcPts val="100"/>
              </a:spcBef>
              <a:buFont typeface="Wingdings" panose="05000000000000000000" pitchFamily="2" charset="2"/>
              <a:buChar char="§"/>
              <a:tabLst>
                <a:tab pos="282575" algn="l"/>
                <a:tab pos="283210" algn="l"/>
              </a:tabLst>
            </a:pPr>
            <a:r>
              <a:rPr lang="pt-BR" sz="1400" spc="80" dirty="0">
                <a:solidFill>
                  <a:srgbClr val="00567B"/>
                </a:solidFill>
                <a:latin typeface="Arial"/>
                <a:cs typeface="Arial"/>
              </a:rPr>
              <a:t>Institucional: anúncios na Revista Alumínio</a:t>
            </a:r>
          </a:p>
          <a:p>
            <a:pPr marL="297815" marR="6350" indent="-285750">
              <a:spcBef>
                <a:spcPts val="100"/>
              </a:spcBef>
              <a:buFont typeface="Wingdings" panose="05000000000000000000" pitchFamily="2" charset="2"/>
              <a:buChar char="§"/>
              <a:tabLst>
                <a:tab pos="282575" algn="l"/>
                <a:tab pos="283210" algn="l"/>
              </a:tabLst>
            </a:pPr>
            <a:endParaRPr lang="pt-BR" sz="1400" spc="80" dirty="0">
              <a:solidFill>
                <a:srgbClr val="00567B"/>
              </a:solidFill>
              <a:latin typeface="Arial"/>
              <a:cs typeface="Arial"/>
            </a:endParaRPr>
          </a:p>
          <a:p>
            <a:pPr marL="297815" marR="6350" indent="-285750">
              <a:spcBef>
                <a:spcPts val="100"/>
              </a:spcBef>
              <a:buFont typeface="Wingdings" panose="05000000000000000000" pitchFamily="2" charset="2"/>
              <a:buChar char="§"/>
              <a:tabLst>
                <a:tab pos="282575" algn="l"/>
                <a:tab pos="283210" algn="l"/>
              </a:tabLst>
            </a:pPr>
            <a:r>
              <a:rPr lang="pt-BR" sz="1400" spc="80" dirty="0">
                <a:solidFill>
                  <a:srgbClr val="00567B"/>
                </a:solidFill>
                <a:latin typeface="Arial"/>
                <a:cs typeface="Arial"/>
              </a:rPr>
              <a:t>Digital: posts de lançamento (redes BR e LK OC)</a:t>
            </a:r>
          </a:p>
          <a:p>
            <a:pPr marL="297815" marR="6350" indent="-285750">
              <a:spcBef>
                <a:spcPts val="100"/>
              </a:spcBef>
              <a:buFont typeface="Wingdings" panose="05000000000000000000" pitchFamily="2" charset="2"/>
              <a:buChar char="§"/>
              <a:tabLst>
                <a:tab pos="282575" algn="l"/>
                <a:tab pos="283210" algn="l"/>
              </a:tabLst>
            </a:pPr>
            <a:endParaRPr lang="pt-BR" sz="1400" spc="80" dirty="0">
              <a:solidFill>
                <a:srgbClr val="00567B"/>
              </a:solidFill>
              <a:latin typeface="Arial"/>
              <a:cs typeface="Arial"/>
            </a:endParaRPr>
          </a:p>
          <a:p>
            <a:pPr marL="297815" marR="6350" indent="-285750">
              <a:spcBef>
                <a:spcPts val="100"/>
              </a:spcBef>
              <a:buFont typeface="Wingdings" panose="05000000000000000000" pitchFamily="2" charset="2"/>
              <a:buChar char="§"/>
              <a:tabLst>
                <a:tab pos="282575" algn="l"/>
                <a:tab pos="283210" algn="l"/>
              </a:tabLst>
            </a:pPr>
            <a:r>
              <a:rPr lang="pt-BR" sz="1400" spc="80" dirty="0">
                <a:solidFill>
                  <a:srgbClr val="00567B"/>
                </a:solidFill>
                <a:latin typeface="Arial"/>
                <a:cs typeface="Arial"/>
              </a:rPr>
              <a:t>Interna: e-mail marketing de lançamento e wallpaper</a:t>
            </a:r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F4629150-C946-7B7A-961B-F9ACEE4E1999}"/>
              </a:ext>
            </a:extLst>
          </p:cNvPr>
          <p:cNvSpPr txBox="1">
            <a:spLocks/>
          </p:cNvSpPr>
          <p:nvPr/>
        </p:nvSpPr>
        <p:spPr>
          <a:xfrm>
            <a:off x="597814" y="1120586"/>
            <a:ext cx="9231986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2700" marR="5080">
              <a:spcBef>
                <a:spcPts val="105"/>
              </a:spcBef>
            </a:pPr>
            <a:r>
              <a:rPr lang="pt-BR" sz="4400" b="0" kern="0" spc="-280" dirty="0">
                <a:latin typeface="Arial" panose="020B0604020202020204" pitchFamily="34" charset="0"/>
                <a:cs typeface="Arial" panose="020B0604020202020204" pitchFamily="34" charset="0"/>
              </a:rPr>
              <a:t>Cronograma | Outubro</a:t>
            </a:r>
            <a:endParaRPr lang="pt-BR" sz="4400" b="0" spc="-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7E120E3B-550E-591E-74D6-431A499023A5}"/>
              </a:ext>
            </a:extLst>
          </p:cNvPr>
          <p:cNvSpPr txBox="1"/>
          <p:nvPr/>
        </p:nvSpPr>
        <p:spPr>
          <a:xfrm>
            <a:off x="382689" y="2161343"/>
            <a:ext cx="2616742" cy="375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065" marR="6350">
              <a:lnSpc>
                <a:spcPct val="150000"/>
              </a:lnSpc>
              <a:spcBef>
                <a:spcPts val="100"/>
              </a:spcBef>
              <a:tabLst>
                <a:tab pos="282575" algn="l"/>
                <a:tab pos="283210" algn="l"/>
              </a:tabLst>
            </a:pPr>
            <a:r>
              <a:rPr lang="pt-BR" sz="1400" b="1" spc="80" dirty="0">
                <a:solidFill>
                  <a:srgbClr val="00567B"/>
                </a:solidFill>
                <a:latin typeface="Arial"/>
                <a:cs typeface="Arial"/>
              </a:rPr>
              <a:t>Dia 1 | Lançamento (TBD)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74A1127E-375D-E98F-7FD2-E49942318238}"/>
              </a:ext>
            </a:extLst>
          </p:cNvPr>
          <p:cNvSpPr txBox="1"/>
          <p:nvPr/>
        </p:nvSpPr>
        <p:spPr>
          <a:xfrm>
            <a:off x="4800967" y="2179577"/>
            <a:ext cx="1646658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65" marR="6350">
              <a:lnSpc>
                <a:spcPct val="150000"/>
              </a:lnSpc>
              <a:spcBef>
                <a:spcPts val="100"/>
              </a:spcBef>
              <a:tabLst>
                <a:tab pos="282575" algn="l"/>
                <a:tab pos="283210" algn="l"/>
              </a:tabLst>
            </a:pPr>
            <a:r>
              <a:rPr lang="pt-BR" sz="1400" b="1" spc="80" dirty="0">
                <a:solidFill>
                  <a:srgbClr val="00567B"/>
                </a:solidFill>
                <a:latin typeface="Arial"/>
                <a:cs typeface="Arial"/>
              </a:rPr>
              <a:t>Dias 2, 3 e 4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96D19EC8-CF27-70BE-4897-85290280ACF8}"/>
              </a:ext>
            </a:extLst>
          </p:cNvPr>
          <p:cNvSpPr txBox="1"/>
          <p:nvPr/>
        </p:nvSpPr>
        <p:spPr>
          <a:xfrm>
            <a:off x="8915400" y="2819400"/>
            <a:ext cx="1956521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" marR="6350">
              <a:lnSpc>
                <a:spcPct val="150000"/>
              </a:lnSpc>
              <a:spcBef>
                <a:spcPts val="100"/>
              </a:spcBef>
              <a:tabLst>
                <a:tab pos="282575" algn="l"/>
                <a:tab pos="283210" algn="l"/>
              </a:tabLst>
            </a:pPr>
            <a:endParaRPr lang="pt-BR" sz="1800" b="1" spc="80" dirty="0">
              <a:solidFill>
                <a:srgbClr val="00567B"/>
              </a:solidFill>
              <a:latin typeface="Arial"/>
              <a:cs typeface="Arial"/>
            </a:endParaRPr>
          </a:p>
          <a:p>
            <a:pPr marL="12065" marR="6350">
              <a:spcBef>
                <a:spcPts val="100"/>
              </a:spcBef>
              <a:tabLst>
                <a:tab pos="282575" algn="l"/>
                <a:tab pos="283210" algn="l"/>
              </a:tabLst>
            </a:pPr>
            <a:endParaRPr lang="pt-BR" sz="1400" spc="80" dirty="0">
              <a:solidFill>
                <a:srgbClr val="00567B"/>
              </a:solidFill>
              <a:latin typeface="Arial"/>
              <a:cs typeface="Arial"/>
            </a:endParaRPr>
          </a:p>
          <a:p>
            <a:pPr marL="297815" marR="6350" indent="-285750">
              <a:spcBef>
                <a:spcPts val="100"/>
              </a:spcBef>
              <a:buFont typeface="Wingdings" panose="05000000000000000000" pitchFamily="2" charset="2"/>
              <a:buChar char="§"/>
              <a:tabLst>
                <a:tab pos="282575" algn="l"/>
                <a:tab pos="283210" algn="l"/>
              </a:tabLst>
            </a:pPr>
            <a:endParaRPr lang="pt-BR" sz="1400" spc="80" dirty="0">
              <a:solidFill>
                <a:srgbClr val="00567B"/>
              </a:solidFill>
              <a:latin typeface="Arial"/>
              <a:cs typeface="Arial"/>
            </a:endParaRPr>
          </a:p>
        </p:txBody>
      </p: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C14A147D-214D-10B7-2CE1-56BD4B7F58F8}"/>
              </a:ext>
            </a:extLst>
          </p:cNvPr>
          <p:cNvCxnSpPr>
            <a:cxnSpLocks/>
          </p:cNvCxnSpPr>
          <p:nvPr/>
        </p:nvCxnSpPr>
        <p:spPr>
          <a:xfrm flipV="1">
            <a:off x="820271" y="2930639"/>
            <a:ext cx="10626408" cy="277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4">
            <a:extLst>
              <a:ext uri="{FF2B5EF4-FFF2-40B4-BE49-F238E27FC236}">
                <a16:creationId xmlns:a16="http://schemas.microsoft.com/office/drawing/2014/main" id="{C441E341-A8C3-D94E-BB6F-AEF1DE664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472" y="2700859"/>
            <a:ext cx="493467" cy="493467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8CCED478-C217-A58F-6EE5-EC8AC745A1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814" y="2700859"/>
            <a:ext cx="493467" cy="493467"/>
          </a:xfrm>
          <a:prstGeom prst="rect">
            <a:avLst/>
          </a:prstGeom>
        </p:spPr>
      </p:pic>
      <p:sp>
        <p:nvSpPr>
          <p:cNvPr id="31" name="CaixaDeTexto 30">
            <a:extLst>
              <a:ext uri="{FF2B5EF4-FFF2-40B4-BE49-F238E27FC236}">
                <a16:creationId xmlns:a16="http://schemas.microsoft.com/office/drawing/2014/main" id="{0565FEDB-B807-E5E8-57AA-4BB35807EF83}"/>
              </a:ext>
            </a:extLst>
          </p:cNvPr>
          <p:cNvSpPr txBox="1"/>
          <p:nvPr/>
        </p:nvSpPr>
        <p:spPr>
          <a:xfrm>
            <a:off x="4464424" y="3509752"/>
            <a:ext cx="3254188" cy="1410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7815" marR="6350" indent="-285750">
              <a:spcBef>
                <a:spcPts val="100"/>
              </a:spcBef>
              <a:buFont typeface="Wingdings" panose="05000000000000000000" pitchFamily="2" charset="2"/>
              <a:buChar char="§"/>
              <a:tabLst>
                <a:tab pos="282575" algn="l"/>
                <a:tab pos="283210" algn="l"/>
              </a:tabLst>
            </a:pPr>
            <a:r>
              <a:rPr lang="pt-BR" sz="1400" spc="80" dirty="0">
                <a:solidFill>
                  <a:srgbClr val="00567B"/>
                </a:solidFill>
                <a:latin typeface="Arial"/>
                <a:cs typeface="Arial"/>
              </a:rPr>
              <a:t>Digital: série de 3 posts com os destaques ESG</a:t>
            </a:r>
          </a:p>
          <a:p>
            <a:pPr marL="297815" marR="6350" indent="-285750">
              <a:spcBef>
                <a:spcPts val="100"/>
              </a:spcBef>
              <a:buFont typeface="Wingdings" panose="05000000000000000000" pitchFamily="2" charset="2"/>
              <a:buChar char="§"/>
              <a:tabLst>
                <a:tab pos="282575" algn="l"/>
                <a:tab pos="283210" algn="l"/>
              </a:tabLst>
            </a:pPr>
            <a:endParaRPr lang="pt-BR" sz="1400" spc="80" dirty="0">
              <a:solidFill>
                <a:srgbClr val="00567B"/>
              </a:solidFill>
              <a:latin typeface="Arial"/>
              <a:cs typeface="Arial"/>
            </a:endParaRPr>
          </a:p>
          <a:p>
            <a:pPr marL="297815" marR="6350" indent="-285750">
              <a:spcBef>
                <a:spcPts val="100"/>
              </a:spcBef>
              <a:buFont typeface="Wingdings" panose="05000000000000000000" pitchFamily="2" charset="2"/>
              <a:buChar char="§"/>
              <a:tabLst>
                <a:tab pos="282575" algn="l"/>
                <a:tab pos="283210" algn="l"/>
              </a:tabLst>
            </a:pPr>
            <a:r>
              <a:rPr lang="pt-BR" sz="1400" spc="80" dirty="0">
                <a:solidFill>
                  <a:srgbClr val="00567B"/>
                </a:solidFill>
                <a:latin typeface="Arial"/>
                <a:cs typeface="Arial"/>
              </a:rPr>
              <a:t>Interna: conteúdos na intranet, newsletters, murais, TVs e DDS</a:t>
            </a:r>
          </a:p>
        </p:txBody>
      </p:sp>
      <p:pic>
        <p:nvPicPr>
          <p:cNvPr id="34" name="Imagem 33">
            <a:extLst>
              <a:ext uri="{FF2B5EF4-FFF2-40B4-BE49-F238E27FC236}">
                <a16:creationId xmlns:a16="http://schemas.microsoft.com/office/drawing/2014/main" id="{0D821270-2A1F-DFC5-7130-CA98353BDF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0751" y="2673519"/>
            <a:ext cx="493467" cy="493467"/>
          </a:xfrm>
          <a:prstGeom prst="rect">
            <a:avLst/>
          </a:prstGeom>
        </p:spPr>
      </p:pic>
      <p:sp>
        <p:nvSpPr>
          <p:cNvPr id="37" name="CaixaDeTexto 36">
            <a:extLst>
              <a:ext uri="{FF2B5EF4-FFF2-40B4-BE49-F238E27FC236}">
                <a16:creationId xmlns:a16="http://schemas.microsoft.com/office/drawing/2014/main" id="{436E7F94-B94E-F63B-B7CB-52041CF8F866}"/>
              </a:ext>
            </a:extLst>
          </p:cNvPr>
          <p:cNvSpPr txBox="1"/>
          <p:nvPr/>
        </p:nvSpPr>
        <p:spPr>
          <a:xfrm>
            <a:off x="8200529" y="2217099"/>
            <a:ext cx="2874645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65" marR="6350">
              <a:lnSpc>
                <a:spcPct val="150000"/>
              </a:lnSpc>
              <a:spcBef>
                <a:spcPts val="100"/>
              </a:spcBef>
              <a:tabLst>
                <a:tab pos="282575" algn="l"/>
                <a:tab pos="283210" algn="l"/>
              </a:tabLst>
            </a:pPr>
            <a:r>
              <a:rPr lang="pt-BR" sz="1400" b="1" spc="80" dirty="0">
                <a:solidFill>
                  <a:srgbClr val="00567B"/>
                </a:solidFill>
                <a:latin typeface="Arial"/>
                <a:cs typeface="Arial"/>
              </a:rPr>
              <a:t>1 semana após lançamento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299471A4-B893-8C68-1FAD-2F7B9E6F7ACF}"/>
              </a:ext>
            </a:extLst>
          </p:cNvPr>
          <p:cNvSpPr txBox="1"/>
          <p:nvPr/>
        </p:nvSpPr>
        <p:spPr>
          <a:xfrm>
            <a:off x="8883884" y="3459255"/>
            <a:ext cx="2750038" cy="1651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7815" marR="6350" indent="-285750">
              <a:spcBef>
                <a:spcPts val="100"/>
              </a:spcBef>
              <a:buFont typeface="Wingdings" panose="05000000000000000000" pitchFamily="2" charset="2"/>
              <a:buChar char="§"/>
              <a:tabLst>
                <a:tab pos="282575" algn="l"/>
                <a:tab pos="283210" algn="l"/>
              </a:tabLst>
            </a:pPr>
            <a:r>
              <a:rPr lang="pt-BR" sz="1400" spc="80" dirty="0">
                <a:solidFill>
                  <a:srgbClr val="00567B"/>
                </a:solidFill>
                <a:latin typeface="Arial"/>
                <a:cs typeface="Arial"/>
              </a:rPr>
              <a:t>Digital: post de reforço LK OC</a:t>
            </a:r>
          </a:p>
          <a:p>
            <a:pPr marL="297815" marR="6350" indent="-285750">
              <a:spcBef>
                <a:spcPts val="100"/>
              </a:spcBef>
              <a:buFont typeface="Wingdings" panose="05000000000000000000" pitchFamily="2" charset="2"/>
              <a:buChar char="§"/>
              <a:tabLst>
                <a:tab pos="282575" algn="l"/>
                <a:tab pos="283210" algn="l"/>
              </a:tabLst>
            </a:pPr>
            <a:endParaRPr lang="pt-BR" sz="1400" spc="80" dirty="0">
              <a:solidFill>
                <a:srgbClr val="00567B"/>
              </a:solidFill>
              <a:latin typeface="Arial"/>
              <a:cs typeface="Arial"/>
            </a:endParaRPr>
          </a:p>
          <a:p>
            <a:pPr marL="297815" marR="6350" indent="-285750">
              <a:spcBef>
                <a:spcPts val="100"/>
              </a:spcBef>
              <a:buFont typeface="Wingdings" panose="05000000000000000000" pitchFamily="2" charset="2"/>
              <a:buChar char="§"/>
              <a:tabLst>
                <a:tab pos="282575" algn="l"/>
                <a:tab pos="283210" algn="l"/>
              </a:tabLst>
            </a:pPr>
            <a:r>
              <a:rPr lang="pt-BR" sz="1400" spc="80" dirty="0">
                <a:solidFill>
                  <a:srgbClr val="00567B"/>
                </a:solidFill>
                <a:latin typeface="Arial"/>
                <a:cs typeface="Arial"/>
              </a:rPr>
              <a:t>Interna: reforço com card em grupos de WhatsApp</a:t>
            </a:r>
          </a:p>
          <a:p>
            <a:pPr marL="297815" marR="6350" indent="-285750">
              <a:spcBef>
                <a:spcPts val="100"/>
              </a:spcBef>
              <a:buFont typeface="Wingdings" panose="05000000000000000000" pitchFamily="2" charset="2"/>
              <a:buChar char="§"/>
              <a:tabLst>
                <a:tab pos="282575" algn="l"/>
                <a:tab pos="283210" algn="l"/>
              </a:tabLst>
            </a:pPr>
            <a:endParaRPr lang="pt-BR" sz="1400" spc="80" dirty="0">
              <a:solidFill>
                <a:srgbClr val="00567B"/>
              </a:solidFill>
              <a:latin typeface="Arial"/>
              <a:cs typeface="Arial"/>
            </a:endParaRPr>
          </a:p>
          <a:p>
            <a:pPr marL="297815" marR="6350" indent="-285750">
              <a:spcBef>
                <a:spcPts val="100"/>
              </a:spcBef>
              <a:buFont typeface="Wingdings" panose="05000000000000000000" pitchFamily="2" charset="2"/>
              <a:buChar char="§"/>
              <a:tabLst>
                <a:tab pos="282575" algn="l"/>
                <a:tab pos="283210" algn="l"/>
              </a:tabLst>
            </a:pPr>
            <a:endParaRPr lang="pt-BR" sz="1400" spc="80" dirty="0">
              <a:solidFill>
                <a:srgbClr val="00567B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2981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66EB00">
              <a:alpha val="87057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1076431" y="5824728"/>
            <a:ext cx="809244" cy="8092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3863140" y="5795505"/>
            <a:ext cx="488315" cy="694690"/>
          </a:xfrm>
          <a:custGeom>
            <a:avLst/>
            <a:gdLst/>
            <a:ahLst/>
            <a:cxnLst/>
            <a:rect l="l" t="t" r="r" b="b"/>
            <a:pathLst>
              <a:path w="488314" h="694689">
                <a:moveTo>
                  <a:pt x="69667" y="0"/>
                </a:moveTo>
                <a:lnTo>
                  <a:pt x="33724" y="7762"/>
                </a:lnTo>
                <a:lnTo>
                  <a:pt x="12226" y="27323"/>
                </a:lnTo>
                <a:lnTo>
                  <a:pt x="2031" y="56076"/>
                </a:lnTo>
                <a:lnTo>
                  <a:pt x="0" y="91413"/>
                </a:lnTo>
                <a:lnTo>
                  <a:pt x="325" y="143047"/>
                </a:lnTo>
                <a:lnTo>
                  <a:pt x="387" y="159977"/>
                </a:lnTo>
                <a:lnTo>
                  <a:pt x="476" y="359569"/>
                </a:lnTo>
                <a:lnTo>
                  <a:pt x="123" y="506264"/>
                </a:lnTo>
                <a:lnTo>
                  <a:pt x="0" y="606791"/>
                </a:lnTo>
                <a:lnTo>
                  <a:pt x="5526" y="658618"/>
                </a:lnTo>
                <a:lnTo>
                  <a:pt x="44214" y="691575"/>
                </a:lnTo>
                <a:lnTo>
                  <a:pt x="76467" y="694390"/>
                </a:lnTo>
                <a:lnTo>
                  <a:pt x="101313" y="684289"/>
                </a:lnTo>
                <a:lnTo>
                  <a:pt x="119376" y="663259"/>
                </a:lnTo>
                <a:lnTo>
                  <a:pt x="131282" y="633287"/>
                </a:lnTo>
                <a:lnTo>
                  <a:pt x="421379" y="633287"/>
                </a:lnTo>
                <a:lnTo>
                  <a:pt x="444808" y="604132"/>
                </a:lnTo>
                <a:lnTo>
                  <a:pt x="453511" y="586913"/>
                </a:lnTo>
                <a:lnTo>
                  <a:pt x="239799" y="586913"/>
                </a:lnTo>
                <a:lnTo>
                  <a:pt x="210913" y="582069"/>
                </a:lnTo>
                <a:lnTo>
                  <a:pt x="166702" y="551512"/>
                </a:lnTo>
                <a:lnTo>
                  <a:pt x="137712" y="488084"/>
                </a:lnTo>
                <a:lnTo>
                  <a:pt x="132458" y="448132"/>
                </a:lnTo>
                <a:lnTo>
                  <a:pt x="134993" y="407685"/>
                </a:lnTo>
                <a:lnTo>
                  <a:pt x="144689" y="366989"/>
                </a:lnTo>
                <a:lnTo>
                  <a:pt x="182194" y="309192"/>
                </a:lnTo>
                <a:lnTo>
                  <a:pt x="247840" y="290147"/>
                </a:lnTo>
                <a:lnTo>
                  <a:pt x="455811" y="290147"/>
                </a:lnTo>
                <a:lnTo>
                  <a:pt x="453362" y="285014"/>
                </a:lnTo>
                <a:lnTo>
                  <a:pt x="431536" y="253689"/>
                </a:lnTo>
                <a:lnTo>
                  <a:pt x="413820" y="235831"/>
                </a:lnTo>
                <a:lnTo>
                  <a:pt x="137985" y="235831"/>
                </a:lnTo>
                <a:lnTo>
                  <a:pt x="137754" y="191697"/>
                </a:lnTo>
                <a:lnTo>
                  <a:pt x="137483" y="159977"/>
                </a:lnTo>
                <a:lnTo>
                  <a:pt x="137420" y="124786"/>
                </a:lnTo>
                <a:lnTo>
                  <a:pt x="137985" y="90089"/>
                </a:lnTo>
                <a:lnTo>
                  <a:pt x="136540" y="55146"/>
                </a:lnTo>
                <a:lnTo>
                  <a:pt x="127433" y="26165"/>
                </a:lnTo>
                <a:lnTo>
                  <a:pt x="106524" y="6624"/>
                </a:lnTo>
                <a:lnTo>
                  <a:pt x="69667" y="0"/>
                </a:lnTo>
                <a:close/>
              </a:path>
              <a:path w="488314" h="694689">
                <a:moveTo>
                  <a:pt x="421379" y="633287"/>
                </a:moveTo>
                <a:lnTo>
                  <a:pt x="131282" y="633287"/>
                </a:lnTo>
                <a:lnTo>
                  <a:pt x="174643" y="662248"/>
                </a:lnTo>
                <a:lnTo>
                  <a:pt x="218694" y="681644"/>
                </a:lnTo>
                <a:lnTo>
                  <a:pt x="262496" y="691601"/>
                </a:lnTo>
                <a:lnTo>
                  <a:pt x="305106" y="692242"/>
                </a:lnTo>
                <a:lnTo>
                  <a:pt x="345584" y="683692"/>
                </a:lnTo>
                <a:lnTo>
                  <a:pt x="382988" y="666074"/>
                </a:lnTo>
                <a:lnTo>
                  <a:pt x="416376" y="639513"/>
                </a:lnTo>
                <a:lnTo>
                  <a:pt x="421379" y="633287"/>
                </a:lnTo>
                <a:close/>
              </a:path>
              <a:path w="488314" h="694689">
                <a:moveTo>
                  <a:pt x="455811" y="290147"/>
                </a:moveTo>
                <a:lnTo>
                  <a:pt x="247840" y="290147"/>
                </a:lnTo>
                <a:lnTo>
                  <a:pt x="283637" y="297826"/>
                </a:lnTo>
                <a:lnTo>
                  <a:pt x="311150" y="315816"/>
                </a:lnTo>
                <a:lnTo>
                  <a:pt x="344311" y="376266"/>
                </a:lnTo>
                <a:lnTo>
                  <a:pt x="350146" y="418923"/>
                </a:lnTo>
                <a:lnTo>
                  <a:pt x="351003" y="426600"/>
                </a:lnTo>
                <a:lnTo>
                  <a:pt x="346486" y="485894"/>
                </a:lnTo>
                <a:lnTo>
                  <a:pt x="330926" y="531273"/>
                </a:lnTo>
                <a:lnTo>
                  <a:pt x="293406" y="572504"/>
                </a:lnTo>
                <a:lnTo>
                  <a:pt x="239799" y="586913"/>
                </a:lnTo>
                <a:lnTo>
                  <a:pt x="453511" y="586913"/>
                </a:lnTo>
                <a:lnTo>
                  <a:pt x="469005" y="556256"/>
                </a:lnTo>
                <a:lnTo>
                  <a:pt x="482788" y="506264"/>
                </a:lnTo>
                <a:lnTo>
                  <a:pt x="488288" y="454533"/>
                </a:lnTo>
                <a:lnTo>
                  <a:pt x="487639" y="401438"/>
                </a:lnTo>
                <a:lnTo>
                  <a:pt x="481888" y="359569"/>
                </a:lnTo>
                <a:lnTo>
                  <a:pt x="470304" y="320534"/>
                </a:lnTo>
                <a:lnTo>
                  <a:pt x="455811" y="290147"/>
                </a:lnTo>
                <a:close/>
              </a:path>
              <a:path w="488314" h="694689">
                <a:moveTo>
                  <a:pt x="265734" y="183829"/>
                </a:moveTo>
                <a:lnTo>
                  <a:pt x="224558" y="191975"/>
                </a:lnTo>
                <a:lnTo>
                  <a:pt x="181817" y="209082"/>
                </a:lnTo>
                <a:lnTo>
                  <a:pt x="137985" y="235831"/>
                </a:lnTo>
                <a:lnTo>
                  <a:pt x="413820" y="235831"/>
                </a:lnTo>
                <a:lnTo>
                  <a:pt x="375127" y="206350"/>
                </a:lnTo>
                <a:lnTo>
                  <a:pt x="304870" y="183963"/>
                </a:lnTo>
                <a:lnTo>
                  <a:pt x="265734" y="1838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335452" y="5983448"/>
            <a:ext cx="676910" cy="497205"/>
          </a:xfrm>
          <a:custGeom>
            <a:avLst/>
            <a:gdLst/>
            <a:ahLst/>
            <a:cxnLst/>
            <a:rect l="l" t="t" r="r" b="b"/>
            <a:pathLst>
              <a:path w="676910" h="497204">
                <a:moveTo>
                  <a:pt x="216373" y="0"/>
                </a:moveTo>
                <a:lnTo>
                  <a:pt x="170708" y="9982"/>
                </a:lnTo>
                <a:lnTo>
                  <a:pt x="99730" y="42087"/>
                </a:lnTo>
                <a:lnTo>
                  <a:pt x="90557" y="38880"/>
                </a:lnTo>
                <a:lnTo>
                  <a:pt x="71336" y="10934"/>
                </a:lnTo>
                <a:lnTo>
                  <a:pt x="57386" y="4330"/>
                </a:lnTo>
                <a:lnTo>
                  <a:pt x="41178" y="3934"/>
                </a:lnTo>
                <a:lnTo>
                  <a:pt x="24092" y="8133"/>
                </a:lnTo>
                <a:lnTo>
                  <a:pt x="10728" y="16354"/>
                </a:lnTo>
                <a:lnTo>
                  <a:pt x="3513" y="28176"/>
                </a:lnTo>
                <a:lnTo>
                  <a:pt x="564" y="42232"/>
                </a:lnTo>
                <a:lnTo>
                  <a:pt x="0" y="447993"/>
                </a:lnTo>
                <a:lnTo>
                  <a:pt x="4161" y="474032"/>
                </a:lnTo>
                <a:lnTo>
                  <a:pt x="16229" y="490385"/>
                </a:lnTo>
                <a:lnTo>
                  <a:pt x="35574" y="496800"/>
                </a:lnTo>
                <a:lnTo>
                  <a:pt x="61569" y="493032"/>
                </a:lnTo>
                <a:lnTo>
                  <a:pt x="78028" y="483700"/>
                </a:lnTo>
                <a:lnTo>
                  <a:pt x="86833" y="469026"/>
                </a:lnTo>
                <a:lnTo>
                  <a:pt x="90367" y="451121"/>
                </a:lnTo>
                <a:lnTo>
                  <a:pt x="92686" y="230585"/>
                </a:lnTo>
                <a:lnTo>
                  <a:pt x="95031" y="180370"/>
                </a:lnTo>
                <a:lnTo>
                  <a:pt x="105840" y="135677"/>
                </a:lnTo>
                <a:lnTo>
                  <a:pt x="130222" y="102037"/>
                </a:lnTo>
                <a:lnTo>
                  <a:pt x="165144" y="81067"/>
                </a:lnTo>
                <a:lnTo>
                  <a:pt x="207574" y="74385"/>
                </a:lnTo>
                <a:lnTo>
                  <a:pt x="245116" y="81525"/>
                </a:lnTo>
                <a:lnTo>
                  <a:pt x="271584" y="101706"/>
                </a:lnTo>
                <a:lnTo>
                  <a:pt x="287491" y="136046"/>
                </a:lnTo>
                <a:lnTo>
                  <a:pt x="293348" y="185665"/>
                </a:lnTo>
                <a:lnTo>
                  <a:pt x="294060" y="455073"/>
                </a:lnTo>
                <a:lnTo>
                  <a:pt x="299037" y="476146"/>
                </a:lnTo>
                <a:lnTo>
                  <a:pt x="312547" y="490762"/>
                </a:lnTo>
                <a:lnTo>
                  <a:pt x="338857" y="495690"/>
                </a:lnTo>
                <a:lnTo>
                  <a:pt x="364666" y="489252"/>
                </a:lnTo>
                <a:lnTo>
                  <a:pt x="378272" y="473994"/>
                </a:lnTo>
                <a:lnTo>
                  <a:pt x="383575" y="453021"/>
                </a:lnTo>
                <a:lnTo>
                  <a:pt x="385815" y="190971"/>
                </a:lnTo>
                <a:lnTo>
                  <a:pt x="395268" y="142777"/>
                </a:lnTo>
                <a:lnTo>
                  <a:pt x="418273" y="106510"/>
                </a:lnTo>
                <a:lnTo>
                  <a:pt x="452822" y="83657"/>
                </a:lnTo>
                <a:lnTo>
                  <a:pt x="496908" y="75708"/>
                </a:lnTo>
                <a:lnTo>
                  <a:pt x="536018" y="81939"/>
                </a:lnTo>
                <a:lnTo>
                  <a:pt x="563428" y="101707"/>
                </a:lnTo>
                <a:lnTo>
                  <a:pt x="580024" y="136630"/>
                </a:lnTo>
                <a:lnTo>
                  <a:pt x="586698" y="188324"/>
                </a:lnTo>
                <a:lnTo>
                  <a:pt x="588036" y="440039"/>
                </a:lnTo>
                <a:lnTo>
                  <a:pt x="589437" y="460848"/>
                </a:lnTo>
                <a:lnTo>
                  <a:pt x="595230" y="478301"/>
                </a:lnTo>
                <a:lnTo>
                  <a:pt x="607800" y="490536"/>
                </a:lnTo>
                <a:lnTo>
                  <a:pt x="629529" y="495690"/>
                </a:lnTo>
                <a:lnTo>
                  <a:pt x="651595" y="493225"/>
                </a:lnTo>
                <a:lnTo>
                  <a:pt x="666100" y="482936"/>
                </a:lnTo>
                <a:lnTo>
                  <a:pt x="674059" y="466437"/>
                </a:lnTo>
                <a:lnTo>
                  <a:pt x="676487" y="445345"/>
                </a:lnTo>
                <a:lnTo>
                  <a:pt x="672471" y="122072"/>
                </a:lnTo>
                <a:lnTo>
                  <a:pt x="665066" y="84377"/>
                </a:lnTo>
                <a:lnTo>
                  <a:pt x="620098" y="26874"/>
                </a:lnTo>
                <a:lnTo>
                  <a:pt x="584021" y="10791"/>
                </a:lnTo>
                <a:lnTo>
                  <a:pt x="534730" y="1368"/>
                </a:lnTo>
                <a:lnTo>
                  <a:pt x="485921" y="1015"/>
                </a:lnTo>
                <a:lnTo>
                  <a:pt x="438618" y="12836"/>
                </a:lnTo>
                <a:lnTo>
                  <a:pt x="393846" y="39935"/>
                </a:lnTo>
                <a:lnTo>
                  <a:pt x="372667" y="58320"/>
                </a:lnTo>
                <a:lnTo>
                  <a:pt x="359479" y="59501"/>
                </a:lnTo>
                <a:lnTo>
                  <a:pt x="301089" y="18380"/>
                </a:lnTo>
                <a:lnTo>
                  <a:pt x="259601" y="2608"/>
                </a:lnTo>
                <a:lnTo>
                  <a:pt x="2163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3062033" y="5791200"/>
            <a:ext cx="775970" cy="699135"/>
          </a:xfrm>
          <a:custGeom>
            <a:avLst/>
            <a:gdLst/>
            <a:ahLst/>
            <a:cxnLst/>
            <a:rect l="l" t="t" r="r" b="b"/>
            <a:pathLst>
              <a:path w="775970" h="699135">
                <a:moveTo>
                  <a:pt x="326872" y="242785"/>
                </a:moveTo>
                <a:lnTo>
                  <a:pt x="322059" y="221792"/>
                </a:lnTo>
                <a:lnTo>
                  <a:pt x="310464" y="208013"/>
                </a:lnTo>
                <a:lnTo>
                  <a:pt x="293344" y="200672"/>
                </a:lnTo>
                <a:lnTo>
                  <a:pt x="251599" y="198793"/>
                </a:lnTo>
                <a:lnTo>
                  <a:pt x="235775" y="193929"/>
                </a:lnTo>
                <a:lnTo>
                  <a:pt x="225983" y="181368"/>
                </a:lnTo>
                <a:lnTo>
                  <a:pt x="223710" y="158000"/>
                </a:lnTo>
                <a:lnTo>
                  <a:pt x="227736" y="134353"/>
                </a:lnTo>
                <a:lnTo>
                  <a:pt x="236791" y="118910"/>
                </a:lnTo>
                <a:lnTo>
                  <a:pt x="252361" y="111417"/>
                </a:lnTo>
                <a:lnTo>
                  <a:pt x="293497" y="111252"/>
                </a:lnTo>
                <a:lnTo>
                  <a:pt x="307619" y="104673"/>
                </a:lnTo>
                <a:lnTo>
                  <a:pt x="317982" y="92621"/>
                </a:lnTo>
                <a:lnTo>
                  <a:pt x="324192" y="75857"/>
                </a:lnTo>
                <a:lnTo>
                  <a:pt x="325653" y="57023"/>
                </a:lnTo>
                <a:lnTo>
                  <a:pt x="321856" y="40411"/>
                </a:lnTo>
                <a:lnTo>
                  <a:pt x="312508" y="26301"/>
                </a:lnTo>
                <a:lnTo>
                  <a:pt x="297395" y="14909"/>
                </a:lnTo>
                <a:lnTo>
                  <a:pt x="266585" y="2654"/>
                </a:lnTo>
                <a:lnTo>
                  <a:pt x="251053" y="0"/>
                </a:lnTo>
                <a:lnTo>
                  <a:pt x="184696" y="6184"/>
                </a:lnTo>
                <a:lnTo>
                  <a:pt x="144170" y="23533"/>
                </a:lnTo>
                <a:lnTo>
                  <a:pt x="114439" y="52133"/>
                </a:lnTo>
                <a:lnTo>
                  <a:pt x="95770" y="91744"/>
                </a:lnTo>
                <a:lnTo>
                  <a:pt x="88417" y="142100"/>
                </a:lnTo>
                <a:lnTo>
                  <a:pt x="88163" y="163106"/>
                </a:lnTo>
                <a:lnTo>
                  <a:pt x="85407" y="182003"/>
                </a:lnTo>
                <a:lnTo>
                  <a:pt x="74104" y="195186"/>
                </a:lnTo>
                <a:lnTo>
                  <a:pt x="28257" y="201231"/>
                </a:lnTo>
                <a:lnTo>
                  <a:pt x="13068" y="209499"/>
                </a:lnTo>
                <a:lnTo>
                  <a:pt x="3390" y="223469"/>
                </a:lnTo>
                <a:lnTo>
                  <a:pt x="0" y="242785"/>
                </a:lnTo>
                <a:lnTo>
                  <a:pt x="3556" y="262305"/>
                </a:lnTo>
                <a:lnTo>
                  <a:pt x="13398" y="276733"/>
                </a:lnTo>
                <a:lnTo>
                  <a:pt x="28257" y="285445"/>
                </a:lnTo>
                <a:lnTo>
                  <a:pt x="69773" y="290639"/>
                </a:lnTo>
                <a:lnTo>
                  <a:pt x="82219" y="300418"/>
                </a:lnTo>
                <a:lnTo>
                  <a:pt x="87388" y="316153"/>
                </a:lnTo>
                <a:lnTo>
                  <a:pt x="87083" y="615073"/>
                </a:lnTo>
                <a:lnTo>
                  <a:pt x="89839" y="648423"/>
                </a:lnTo>
                <a:lnTo>
                  <a:pt x="100139" y="675195"/>
                </a:lnTo>
                <a:lnTo>
                  <a:pt x="120992" y="692759"/>
                </a:lnTo>
                <a:lnTo>
                  <a:pt x="155397" y="698538"/>
                </a:lnTo>
                <a:lnTo>
                  <a:pt x="189242" y="691222"/>
                </a:lnTo>
                <a:lnTo>
                  <a:pt x="210159" y="672871"/>
                </a:lnTo>
                <a:lnTo>
                  <a:pt x="220764" y="645807"/>
                </a:lnTo>
                <a:lnTo>
                  <a:pt x="223710" y="612432"/>
                </a:lnTo>
                <a:lnTo>
                  <a:pt x="223926" y="322668"/>
                </a:lnTo>
                <a:lnTo>
                  <a:pt x="228409" y="302234"/>
                </a:lnTo>
                <a:lnTo>
                  <a:pt x="242938" y="289509"/>
                </a:lnTo>
                <a:lnTo>
                  <a:pt x="294093" y="287134"/>
                </a:lnTo>
                <a:lnTo>
                  <a:pt x="311137" y="279222"/>
                </a:lnTo>
                <a:lnTo>
                  <a:pt x="322643" y="264363"/>
                </a:lnTo>
                <a:lnTo>
                  <a:pt x="326872" y="242785"/>
                </a:lnTo>
                <a:close/>
              </a:path>
              <a:path w="775970" h="699135">
                <a:moveTo>
                  <a:pt x="775652" y="546188"/>
                </a:moveTo>
                <a:lnTo>
                  <a:pt x="771398" y="498094"/>
                </a:lnTo>
                <a:lnTo>
                  <a:pt x="749693" y="458571"/>
                </a:lnTo>
                <a:lnTo>
                  <a:pt x="709155" y="426758"/>
                </a:lnTo>
                <a:lnTo>
                  <a:pt x="648385" y="401764"/>
                </a:lnTo>
                <a:lnTo>
                  <a:pt x="518439" y="369976"/>
                </a:lnTo>
                <a:lnTo>
                  <a:pt x="501967" y="364629"/>
                </a:lnTo>
                <a:lnTo>
                  <a:pt x="488137" y="356057"/>
                </a:lnTo>
                <a:lnTo>
                  <a:pt x="479069" y="343509"/>
                </a:lnTo>
                <a:lnTo>
                  <a:pt x="476910" y="326250"/>
                </a:lnTo>
                <a:lnTo>
                  <a:pt x="482587" y="309854"/>
                </a:lnTo>
                <a:lnTo>
                  <a:pt x="494157" y="299427"/>
                </a:lnTo>
                <a:lnTo>
                  <a:pt x="509498" y="293458"/>
                </a:lnTo>
                <a:lnTo>
                  <a:pt x="526478" y="290474"/>
                </a:lnTo>
                <a:lnTo>
                  <a:pt x="556844" y="288912"/>
                </a:lnTo>
                <a:lnTo>
                  <a:pt x="585584" y="292798"/>
                </a:lnTo>
                <a:lnTo>
                  <a:pt x="612571" y="303149"/>
                </a:lnTo>
                <a:lnTo>
                  <a:pt x="663956" y="340156"/>
                </a:lnTo>
                <a:lnTo>
                  <a:pt x="691248" y="349440"/>
                </a:lnTo>
                <a:lnTo>
                  <a:pt x="717550" y="344805"/>
                </a:lnTo>
                <a:lnTo>
                  <a:pt x="740829" y="322275"/>
                </a:lnTo>
                <a:lnTo>
                  <a:pt x="752424" y="291084"/>
                </a:lnTo>
                <a:lnTo>
                  <a:pt x="747191" y="263486"/>
                </a:lnTo>
                <a:lnTo>
                  <a:pt x="699287" y="221589"/>
                </a:lnTo>
                <a:lnTo>
                  <a:pt x="653961" y="202806"/>
                </a:lnTo>
                <a:lnTo>
                  <a:pt x="607987" y="190893"/>
                </a:lnTo>
                <a:lnTo>
                  <a:pt x="561365" y="185724"/>
                </a:lnTo>
                <a:lnTo>
                  <a:pt x="514096" y="187159"/>
                </a:lnTo>
                <a:lnTo>
                  <a:pt x="466191" y="195097"/>
                </a:lnTo>
                <a:lnTo>
                  <a:pt x="412330" y="214566"/>
                </a:lnTo>
                <a:lnTo>
                  <a:pt x="371919" y="244602"/>
                </a:lnTo>
                <a:lnTo>
                  <a:pt x="345808" y="284327"/>
                </a:lnTo>
                <a:lnTo>
                  <a:pt x="334911" y="332879"/>
                </a:lnTo>
                <a:lnTo>
                  <a:pt x="340398" y="381508"/>
                </a:lnTo>
                <a:lnTo>
                  <a:pt x="362712" y="421805"/>
                </a:lnTo>
                <a:lnTo>
                  <a:pt x="401599" y="453415"/>
                </a:lnTo>
                <a:lnTo>
                  <a:pt x="456819" y="475957"/>
                </a:lnTo>
                <a:lnTo>
                  <a:pt x="613918" y="517969"/>
                </a:lnTo>
                <a:lnTo>
                  <a:pt x="626122" y="525475"/>
                </a:lnTo>
                <a:lnTo>
                  <a:pt x="634047" y="536714"/>
                </a:lnTo>
                <a:lnTo>
                  <a:pt x="636333" y="552805"/>
                </a:lnTo>
                <a:lnTo>
                  <a:pt x="632244" y="569302"/>
                </a:lnTo>
                <a:lnTo>
                  <a:pt x="622769" y="581456"/>
                </a:lnTo>
                <a:lnTo>
                  <a:pt x="609015" y="589876"/>
                </a:lnTo>
                <a:lnTo>
                  <a:pt x="592124" y="595198"/>
                </a:lnTo>
                <a:lnTo>
                  <a:pt x="553212" y="599008"/>
                </a:lnTo>
                <a:lnTo>
                  <a:pt x="516928" y="593877"/>
                </a:lnTo>
                <a:lnTo>
                  <a:pt x="483425" y="578802"/>
                </a:lnTo>
                <a:lnTo>
                  <a:pt x="430466" y="531304"/>
                </a:lnTo>
                <a:lnTo>
                  <a:pt x="405739" y="517867"/>
                </a:lnTo>
                <a:lnTo>
                  <a:pt x="378764" y="517601"/>
                </a:lnTo>
                <a:lnTo>
                  <a:pt x="349643" y="535584"/>
                </a:lnTo>
                <a:lnTo>
                  <a:pt x="335648" y="560451"/>
                </a:lnTo>
                <a:lnTo>
                  <a:pt x="337083" y="590397"/>
                </a:lnTo>
                <a:lnTo>
                  <a:pt x="381800" y="648195"/>
                </a:lnTo>
                <a:lnTo>
                  <a:pt x="422846" y="670966"/>
                </a:lnTo>
                <a:lnTo>
                  <a:pt x="468045" y="686282"/>
                </a:lnTo>
                <a:lnTo>
                  <a:pt x="518007" y="695134"/>
                </a:lnTo>
                <a:lnTo>
                  <a:pt x="573366" y="698538"/>
                </a:lnTo>
                <a:lnTo>
                  <a:pt x="630974" y="689267"/>
                </a:lnTo>
                <a:lnTo>
                  <a:pt x="678942" y="673366"/>
                </a:lnTo>
                <a:lnTo>
                  <a:pt x="717969" y="650151"/>
                </a:lnTo>
                <a:lnTo>
                  <a:pt x="747483" y="620585"/>
                </a:lnTo>
                <a:lnTo>
                  <a:pt x="766902" y="585609"/>
                </a:lnTo>
                <a:lnTo>
                  <a:pt x="775652" y="5461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8361632" y="5983552"/>
            <a:ext cx="392430" cy="501650"/>
          </a:xfrm>
          <a:custGeom>
            <a:avLst/>
            <a:gdLst/>
            <a:ahLst/>
            <a:cxnLst/>
            <a:rect l="l" t="t" r="r" b="b"/>
            <a:pathLst>
              <a:path w="392429" h="501650">
                <a:moveTo>
                  <a:pt x="370678" y="71503"/>
                </a:moveTo>
                <a:lnTo>
                  <a:pt x="240859" y="71503"/>
                </a:lnTo>
                <a:lnTo>
                  <a:pt x="282641" y="90176"/>
                </a:lnTo>
                <a:lnTo>
                  <a:pt x="295440" y="104043"/>
                </a:lnTo>
                <a:lnTo>
                  <a:pt x="303722" y="119652"/>
                </a:lnTo>
                <a:lnTo>
                  <a:pt x="307486" y="136751"/>
                </a:lnTo>
                <a:lnTo>
                  <a:pt x="306733" y="155093"/>
                </a:lnTo>
                <a:lnTo>
                  <a:pt x="300313" y="172025"/>
                </a:lnTo>
                <a:lnTo>
                  <a:pt x="288497" y="181257"/>
                </a:lnTo>
                <a:lnTo>
                  <a:pt x="273418" y="186020"/>
                </a:lnTo>
                <a:lnTo>
                  <a:pt x="257210" y="189543"/>
                </a:lnTo>
                <a:lnTo>
                  <a:pt x="195082" y="203779"/>
                </a:lnTo>
                <a:lnTo>
                  <a:pt x="164322" y="210405"/>
                </a:lnTo>
                <a:lnTo>
                  <a:pt x="133958" y="216039"/>
                </a:lnTo>
                <a:lnTo>
                  <a:pt x="89144" y="228687"/>
                </a:lnTo>
                <a:lnTo>
                  <a:pt x="51587" y="249656"/>
                </a:lnTo>
                <a:lnTo>
                  <a:pt x="22060" y="280313"/>
                </a:lnTo>
                <a:lnTo>
                  <a:pt x="1338" y="322024"/>
                </a:lnTo>
                <a:lnTo>
                  <a:pt x="1129" y="334941"/>
                </a:lnTo>
                <a:lnTo>
                  <a:pt x="209" y="360777"/>
                </a:lnTo>
                <a:lnTo>
                  <a:pt x="18531" y="415973"/>
                </a:lnTo>
                <a:lnTo>
                  <a:pt x="41752" y="449998"/>
                </a:lnTo>
                <a:lnTo>
                  <a:pt x="100759" y="492847"/>
                </a:lnTo>
                <a:lnTo>
                  <a:pt x="135795" y="501454"/>
                </a:lnTo>
                <a:lnTo>
                  <a:pt x="174018" y="501371"/>
                </a:lnTo>
                <a:lnTo>
                  <a:pt x="215053" y="492488"/>
                </a:lnTo>
                <a:lnTo>
                  <a:pt x="258524" y="474696"/>
                </a:lnTo>
                <a:lnTo>
                  <a:pt x="304056" y="447888"/>
                </a:lnTo>
                <a:lnTo>
                  <a:pt x="390659" y="447888"/>
                </a:lnTo>
                <a:lnTo>
                  <a:pt x="390751" y="444864"/>
                </a:lnTo>
                <a:lnTo>
                  <a:pt x="390081" y="430668"/>
                </a:lnTo>
                <a:lnTo>
                  <a:pt x="167420" y="430668"/>
                </a:lnTo>
                <a:lnTo>
                  <a:pt x="140149" y="423481"/>
                </a:lnTo>
                <a:lnTo>
                  <a:pt x="118901" y="409961"/>
                </a:lnTo>
                <a:lnTo>
                  <a:pt x="104177" y="390231"/>
                </a:lnTo>
                <a:lnTo>
                  <a:pt x="96481" y="364416"/>
                </a:lnTo>
                <a:lnTo>
                  <a:pt x="97067" y="337899"/>
                </a:lnTo>
                <a:lnTo>
                  <a:pt x="122832" y="299767"/>
                </a:lnTo>
                <a:lnTo>
                  <a:pt x="176347" y="280019"/>
                </a:lnTo>
                <a:lnTo>
                  <a:pt x="237575" y="265242"/>
                </a:lnTo>
                <a:lnTo>
                  <a:pt x="267917" y="257107"/>
                </a:lnTo>
                <a:lnTo>
                  <a:pt x="292109" y="252718"/>
                </a:lnTo>
                <a:lnTo>
                  <a:pt x="391989" y="252718"/>
                </a:lnTo>
                <a:lnTo>
                  <a:pt x="391792" y="210405"/>
                </a:lnTo>
                <a:lnTo>
                  <a:pt x="391169" y="156417"/>
                </a:lnTo>
                <a:lnTo>
                  <a:pt x="383868" y="99881"/>
                </a:lnTo>
                <a:lnTo>
                  <a:pt x="370678" y="71503"/>
                </a:lnTo>
                <a:close/>
              </a:path>
              <a:path w="392429" h="501650">
                <a:moveTo>
                  <a:pt x="390659" y="447888"/>
                </a:moveTo>
                <a:lnTo>
                  <a:pt x="304056" y="447888"/>
                </a:lnTo>
                <a:lnTo>
                  <a:pt x="314097" y="466291"/>
                </a:lnTo>
                <a:lnTo>
                  <a:pt x="324733" y="483823"/>
                </a:lnTo>
                <a:lnTo>
                  <a:pt x="340117" y="494647"/>
                </a:lnTo>
                <a:lnTo>
                  <a:pt x="364399" y="492927"/>
                </a:lnTo>
                <a:lnTo>
                  <a:pt x="383054" y="480884"/>
                </a:lnTo>
                <a:lnTo>
                  <a:pt x="390165" y="464117"/>
                </a:lnTo>
                <a:lnTo>
                  <a:pt x="390659" y="447888"/>
                </a:lnTo>
                <a:close/>
              </a:path>
              <a:path w="392429" h="501650">
                <a:moveTo>
                  <a:pt x="391989" y="252718"/>
                </a:moveTo>
                <a:lnTo>
                  <a:pt x="292109" y="252718"/>
                </a:lnTo>
                <a:lnTo>
                  <a:pt x="306775" y="256775"/>
                </a:lnTo>
                <a:lnTo>
                  <a:pt x="312385" y="268284"/>
                </a:lnTo>
                <a:lnTo>
                  <a:pt x="309410" y="286251"/>
                </a:lnTo>
                <a:lnTo>
                  <a:pt x="301207" y="339936"/>
                </a:lnTo>
                <a:lnTo>
                  <a:pt x="281049" y="382490"/>
                </a:lnTo>
                <a:lnTo>
                  <a:pt x="250793" y="412645"/>
                </a:lnTo>
                <a:lnTo>
                  <a:pt x="212298" y="429128"/>
                </a:lnTo>
                <a:lnTo>
                  <a:pt x="167420" y="430668"/>
                </a:lnTo>
                <a:lnTo>
                  <a:pt x="390081" y="430668"/>
                </a:lnTo>
                <a:lnTo>
                  <a:pt x="389830" y="425363"/>
                </a:lnTo>
                <a:lnTo>
                  <a:pt x="391126" y="372590"/>
                </a:lnTo>
                <a:lnTo>
                  <a:pt x="391806" y="322024"/>
                </a:lnTo>
                <a:lnTo>
                  <a:pt x="391917" y="299767"/>
                </a:lnTo>
                <a:lnTo>
                  <a:pt x="392036" y="268284"/>
                </a:lnTo>
                <a:lnTo>
                  <a:pt x="391989" y="252718"/>
                </a:lnTo>
                <a:close/>
              </a:path>
              <a:path w="392429" h="501650">
                <a:moveTo>
                  <a:pt x="233014" y="0"/>
                </a:moveTo>
                <a:lnTo>
                  <a:pt x="183065" y="767"/>
                </a:lnTo>
                <a:lnTo>
                  <a:pt x="137137" y="9852"/>
                </a:lnTo>
                <a:lnTo>
                  <a:pt x="96898" y="26776"/>
                </a:lnTo>
                <a:lnTo>
                  <a:pt x="64015" y="51059"/>
                </a:lnTo>
                <a:lnTo>
                  <a:pt x="40154" y="82222"/>
                </a:lnTo>
                <a:lnTo>
                  <a:pt x="24092" y="121971"/>
                </a:lnTo>
                <a:lnTo>
                  <a:pt x="26978" y="141099"/>
                </a:lnTo>
                <a:lnTo>
                  <a:pt x="44169" y="157740"/>
                </a:lnTo>
                <a:lnTo>
                  <a:pt x="67176" y="165216"/>
                </a:lnTo>
                <a:lnTo>
                  <a:pt x="86261" y="160888"/>
                </a:lnTo>
                <a:lnTo>
                  <a:pt x="102063" y="146374"/>
                </a:lnTo>
                <a:lnTo>
                  <a:pt x="115220" y="123291"/>
                </a:lnTo>
                <a:lnTo>
                  <a:pt x="145708" y="89799"/>
                </a:lnTo>
                <a:lnTo>
                  <a:pt x="191401" y="71957"/>
                </a:lnTo>
                <a:lnTo>
                  <a:pt x="370678" y="71503"/>
                </a:lnTo>
                <a:lnTo>
                  <a:pt x="363883" y="56886"/>
                </a:lnTo>
                <a:lnTo>
                  <a:pt x="331078" y="26559"/>
                </a:lnTo>
                <a:lnTo>
                  <a:pt x="285318" y="8028"/>
                </a:lnTo>
                <a:lnTo>
                  <a:pt x="2330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7488166" y="5983141"/>
            <a:ext cx="384175" cy="505459"/>
          </a:xfrm>
          <a:custGeom>
            <a:avLst/>
            <a:gdLst/>
            <a:ahLst/>
            <a:cxnLst/>
            <a:rect l="l" t="t" r="r" b="b"/>
            <a:pathLst>
              <a:path w="384175" h="505460">
                <a:moveTo>
                  <a:pt x="364596" y="72411"/>
                </a:moveTo>
                <a:lnTo>
                  <a:pt x="234794" y="72411"/>
                </a:lnTo>
                <a:lnTo>
                  <a:pt x="275948" y="89264"/>
                </a:lnTo>
                <a:lnTo>
                  <a:pt x="289398" y="102387"/>
                </a:lnTo>
                <a:lnTo>
                  <a:pt x="297796" y="117747"/>
                </a:lnTo>
                <a:lnTo>
                  <a:pt x="301656" y="135095"/>
                </a:lnTo>
                <a:lnTo>
                  <a:pt x="301491" y="154181"/>
                </a:lnTo>
                <a:lnTo>
                  <a:pt x="269964" y="187342"/>
                </a:lnTo>
                <a:lnTo>
                  <a:pt x="109866" y="221746"/>
                </a:lnTo>
                <a:lnTo>
                  <a:pt x="62019" y="238739"/>
                </a:lnTo>
                <a:lnTo>
                  <a:pt x="28331" y="264304"/>
                </a:lnTo>
                <a:lnTo>
                  <a:pt x="7943" y="299064"/>
                </a:lnTo>
                <a:lnTo>
                  <a:pt x="0" y="343638"/>
                </a:lnTo>
                <a:lnTo>
                  <a:pt x="1361" y="384147"/>
                </a:lnTo>
                <a:lnTo>
                  <a:pt x="10889" y="421304"/>
                </a:lnTo>
                <a:lnTo>
                  <a:pt x="63019" y="480091"/>
                </a:lnTo>
                <a:lnTo>
                  <a:pt x="110427" y="499655"/>
                </a:lnTo>
                <a:lnTo>
                  <a:pt x="158107" y="505432"/>
                </a:lnTo>
                <a:lnTo>
                  <a:pt x="205787" y="498538"/>
                </a:lnTo>
                <a:lnTo>
                  <a:pt x="253194" y="480091"/>
                </a:lnTo>
                <a:lnTo>
                  <a:pt x="270403" y="468084"/>
                </a:lnTo>
                <a:lnTo>
                  <a:pt x="287381" y="457568"/>
                </a:lnTo>
                <a:lnTo>
                  <a:pt x="383156" y="457568"/>
                </a:lnTo>
                <a:lnTo>
                  <a:pt x="383535" y="430068"/>
                </a:lnTo>
                <a:lnTo>
                  <a:pt x="201505" y="430068"/>
                </a:lnTo>
                <a:lnTo>
                  <a:pt x="156713" y="429745"/>
                </a:lnTo>
                <a:lnTo>
                  <a:pt x="131386" y="421841"/>
                </a:lnTo>
                <a:lnTo>
                  <a:pt x="111706" y="408220"/>
                </a:lnTo>
                <a:lnTo>
                  <a:pt x="97799" y="389133"/>
                </a:lnTo>
                <a:lnTo>
                  <a:pt x="89789" y="364828"/>
                </a:lnTo>
                <a:lnTo>
                  <a:pt x="90186" y="338848"/>
                </a:lnTo>
                <a:lnTo>
                  <a:pt x="115575" y="299807"/>
                </a:lnTo>
                <a:lnTo>
                  <a:pt x="167924" y="279686"/>
                </a:lnTo>
                <a:lnTo>
                  <a:pt x="226569" y="265075"/>
                </a:lnTo>
                <a:lnTo>
                  <a:pt x="255871" y="257519"/>
                </a:lnTo>
                <a:lnTo>
                  <a:pt x="279819" y="254743"/>
                </a:lnTo>
                <a:lnTo>
                  <a:pt x="383381" y="254743"/>
                </a:lnTo>
                <a:lnTo>
                  <a:pt x="383533" y="238739"/>
                </a:lnTo>
                <a:lnTo>
                  <a:pt x="383651" y="221746"/>
                </a:lnTo>
                <a:lnTo>
                  <a:pt x="383584" y="187342"/>
                </a:lnTo>
                <a:lnTo>
                  <a:pt x="383138" y="160800"/>
                </a:lnTo>
                <a:lnTo>
                  <a:pt x="376904" y="102920"/>
                </a:lnTo>
                <a:lnTo>
                  <a:pt x="364596" y="72411"/>
                </a:lnTo>
                <a:close/>
              </a:path>
              <a:path w="384175" h="505460">
                <a:moveTo>
                  <a:pt x="383156" y="457568"/>
                </a:moveTo>
                <a:lnTo>
                  <a:pt x="287381" y="457568"/>
                </a:lnTo>
                <a:lnTo>
                  <a:pt x="303356" y="459971"/>
                </a:lnTo>
                <a:lnTo>
                  <a:pt x="317553" y="486720"/>
                </a:lnTo>
                <a:lnTo>
                  <a:pt x="323680" y="494876"/>
                </a:lnTo>
                <a:lnTo>
                  <a:pt x="334451" y="498313"/>
                </a:lnTo>
                <a:lnTo>
                  <a:pt x="347480" y="498272"/>
                </a:lnTo>
                <a:lnTo>
                  <a:pt x="381653" y="470657"/>
                </a:lnTo>
                <a:lnTo>
                  <a:pt x="383138" y="458900"/>
                </a:lnTo>
                <a:lnTo>
                  <a:pt x="383156" y="457568"/>
                </a:lnTo>
                <a:close/>
              </a:path>
              <a:path w="384175" h="505460">
                <a:moveTo>
                  <a:pt x="383381" y="254743"/>
                </a:moveTo>
                <a:lnTo>
                  <a:pt x="279819" y="254743"/>
                </a:lnTo>
                <a:lnTo>
                  <a:pt x="296458" y="259174"/>
                </a:lnTo>
                <a:lnTo>
                  <a:pt x="304543" y="272051"/>
                </a:lnTo>
                <a:lnTo>
                  <a:pt x="294069" y="345172"/>
                </a:lnTo>
                <a:lnTo>
                  <a:pt x="272630" y="385872"/>
                </a:lnTo>
                <a:lnTo>
                  <a:pt x="240960" y="414807"/>
                </a:lnTo>
                <a:lnTo>
                  <a:pt x="201505" y="430068"/>
                </a:lnTo>
                <a:lnTo>
                  <a:pt x="383535" y="430068"/>
                </a:lnTo>
                <a:lnTo>
                  <a:pt x="383656" y="421304"/>
                </a:lnTo>
                <a:lnTo>
                  <a:pt x="383551" y="364828"/>
                </a:lnTo>
                <a:lnTo>
                  <a:pt x="383326" y="335002"/>
                </a:lnTo>
                <a:lnTo>
                  <a:pt x="383245" y="316968"/>
                </a:lnTo>
                <a:lnTo>
                  <a:pt x="383354" y="257519"/>
                </a:lnTo>
                <a:lnTo>
                  <a:pt x="383381" y="254743"/>
                </a:lnTo>
                <a:close/>
              </a:path>
              <a:path w="384175" h="505460">
                <a:moveTo>
                  <a:pt x="188819" y="0"/>
                </a:moveTo>
                <a:lnTo>
                  <a:pt x="143383" y="7115"/>
                </a:lnTo>
                <a:lnTo>
                  <a:pt x="102409" y="21737"/>
                </a:lnTo>
                <a:lnTo>
                  <a:pt x="67836" y="43500"/>
                </a:lnTo>
                <a:lnTo>
                  <a:pt x="41604" y="72033"/>
                </a:lnTo>
                <a:lnTo>
                  <a:pt x="16926" y="114927"/>
                </a:lnTo>
                <a:lnTo>
                  <a:pt x="17637" y="136685"/>
                </a:lnTo>
                <a:lnTo>
                  <a:pt x="37588" y="156828"/>
                </a:lnTo>
                <a:lnTo>
                  <a:pt x="62664" y="165938"/>
                </a:lnTo>
                <a:lnTo>
                  <a:pt x="82594" y="160142"/>
                </a:lnTo>
                <a:lnTo>
                  <a:pt x="98761" y="143415"/>
                </a:lnTo>
                <a:lnTo>
                  <a:pt x="112543" y="119731"/>
                </a:lnTo>
                <a:lnTo>
                  <a:pt x="142404" y="88887"/>
                </a:lnTo>
                <a:lnTo>
                  <a:pt x="186717" y="72699"/>
                </a:lnTo>
                <a:lnTo>
                  <a:pt x="364596" y="72411"/>
                </a:lnTo>
                <a:lnTo>
                  <a:pt x="359366" y="59448"/>
                </a:lnTo>
                <a:lnTo>
                  <a:pt x="329259" y="28894"/>
                </a:lnTo>
                <a:lnTo>
                  <a:pt x="285318" y="9764"/>
                </a:lnTo>
                <a:lnTo>
                  <a:pt x="236777" y="760"/>
                </a:lnTo>
                <a:lnTo>
                  <a:pt x="1888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4843785" y="5986286"/>
            <a:ext cx="466725" cy="502284"/>
          </a:xfrm>
          <a:custGeom>
            <a:avLst/>
            <a:gdLst/>
            <a:ahLst/>
            <a:cxnLst/>
            <a:rect l="l" t="t" r="r" b="b"/>
            <a:pathLst>
              <a:path w="466725" h="502285">
                <a:moveTo>
                  <a:pt x="234456" y="0"/>
                </a:moveTo>
                <a:lnTo>
                  <a:pt x="186874" y="3352"/>
                </a:lnTo>
                <a:lnTo>
                  <a:pt x="144320" y="13281"/>
                </a:lnTo>
                <a:lnTo>
                  <a:pt x="106945" y="29588"/>
                </a:lnTo>
                <a:lnTo>
                  <a:pt x="74902" y="52078"/>
                </a:lnTo>
                <a:lnTo>
                  <a:pt x="48344" y="80554"/>
                </a:lnTo>
                <a:lnTo>
                  <a:pt x="27422" y="114821"/>
                </a:lnTo>
                <a:lnTo>
                  <a:pt x="12289" y="154682"/>
                </a:lnTo>
                <a:lnTo>
                  <a:pt x="3097" y="199941"/>
                </a:lnTo>
                <a:lnTo>
                  <a:pt x="0" y="250402"/>
                </a:lnTo>
                <a:lnTo>
                  <a:pt x="4015" y="305668"/>
                </a:lnTo>
                <a:lnTo>
                  <a:pt x="15814" y="354940"/>
                </a:lnTo>
                <a:lnTo>
                  <a:pt x="35021" y="397816"/>
                </a:lnTo>
                <a:lnTo>
                  <a:pt x="61263" y="433891"/>
                </a:lnTo>
                <a:lnTo>
                  <a:pt x="94166" y="462763"/>
                </a:lnTo>
                <a:lnTo>
                  <a:pt x="133356" y="484027"/>
                </a:lnTo>
                <a:lnTo>
                  <a:pt x="178459" y="497280"/>
                </a:lnTo>
                <a:lnTo>
                  <a:pt x="229102" y="502118"/>
                </a:lnTo>
                <a:lnTo>
                  <a:pt x="276081" y="498928"/>
                </a:lnTo>
                <a:lnTo>
                  <a:pt x="318591" y="488673"/>
                </a:lnTo>
                <a:lnTo>
                  <a:pt x="356335" y="471647"/>
                </a:lnTo>
                <a:lnTo>
                  <a:pt x="389018" y="448144"/>
                </a:lnTo>
                <a:lnTo>
                  <a:pt x="404758" y="431044"/>
                </a:lnTo>
                <a:lnTo>
                  <a:pt x="241028" y="431044"/>
                </a:lnTo>
                <a:lnTo>
                  <a:pt x="195528" y="426600"/>
                </a:lnTo>
                <a:lnTo>
                  <a:pt x="156648" y="410714"/>
                </a:lnTo>
                <a:lnTo>
                  <a:pt x="126745" y="383763"/>
                </a:lnTo>
                <a:lnTo>
                  <a:pt x="105832" y="345809"/>
                </a:lnTo>
                <a:lnTo>
                  <a:pt x="93919" y="296919"/>
                </a:lnTo>
                <a:lnTo>
                  <a:pt x="91016" y="237154"/>
                </a:lnTo>
                <a:lnTo>
                  <a:pt x="97077" y="185736"/>
                </a:lnTo>
                <a:lnTo>
                  <a:pt x="111828" y="143159"/>
                </a:lnTo>
                <a:lnTo>
                  <a:pt x="134936" y="109996"/>
                </a:lnTo>
                <a:lnTo>
                  <a:pt x="166070" y="86817"/>
                </a:lnTo>
                <a:lnTo>
                  <a:pt x="204898" y="74194"/>
                </a:lnTo>
                <a:lnTo>
                  <a:pt x="247729" y="71565"/>
                </a:lnTo>
                <a:lnTo>
                  <a:pt x="411277" y="71565"/>
                </a:lnTo>
                <a:lnTo>
                  <a:pt x="405041" y="63262"/>
                </a:lnTo>
                <a:lnTo>
                  <a:pt x="372154" y="35911"/>
                </a:lnTo>
                <a:lnTo>
                  <a:pt x="332626" y="16105"/>
                </a:lnTo>
                <a:lnTo>
                  <a:pt x="286659" y="4062"/>
                </a:lnTo>
                <a:lnTo>
                  <a:pt x="234456" y="0"/>
                </a:lnTo>
                <a:close/>
              </a:path>
              <a:path w="466725" h="502285">
                <a:moveTo>
                  <a:pt x="411277" y="71565"/>
                </a:moveTo>
                <a:lnTo>
                  <a:pt x="247729" y="71565"/>
                </a:lnTo>
                <a:lnTo>
                  <a:pt x="285198" y="79460"/>
                </a:lnTo>
                <a:lnTo>
                  <a:pt x="316855" y="97691"/>
                </a:lnTo>
                <a:lnTo>
                  <a:pt x="342256" y="126073"/>
                </a:lnTo>
                <a:lnTo>
                  <a:pt x="360952" y="164421"/>
                </a:lnTo>
                <a:lnTo>
                  <a:pt x="372498" y="212548"/>
                </a:lnTo>
                <a:lnTo>
                  <a:pt x="376446" y="270269"/>
                </a:lnTo>
                <a:lnTo>
                  <a:pt x="374793" y="278842"/>
                </a:lnTo>
                <a:lnTo>
                  <a:pt x="373267" y="293127"/>
                </a:lnTo>
                <a:lnTo>
                  <a:pt x="347918" y="371238"/>
                </a:lnTo>
                <a:lnTo>
                  <a:pt x="319203" y="402472"/>
                </a:lnTo>
                <a:lnTo>
                  <a:pt x="282913" y="422704"/>
                </a:lnTo>
                <a:lnTo>
                  <a:pt x="241028" y="431044"/>
                </a:lnTo>
                <a:lnTo>
                  <a:pt x="404758" y="431044"/>
                </a:lnTo>
                <a:lnTo>
                  <a:pt x="438011" y="382884"/>
                </a:lnTo>
                <a:lnTo>
                  <a:pt x="453729" y="341715"/>
                </a:lnTo>
                <a:lnTo>
                  <a:pt x="463198" y="295247"/>
                </a:lnTo>
                <a:lnTo>
                  <a:pt x="466123" y="243773"/>
                </a:lnTo>
                <a:lnTo>
                  <a:pt x="461828" y="188414"/>
                </a:lnTo>
                <a:lnTo>
                  <a:pt x="450081" y="139731"/>
                </a:lnTo>
                <a:lnTo>
                  <a:pt x="431084" y="97941"/>
                </a:lnTo>
                <a:lnTo>
                  <a:pt x="411277" y="715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776893" y="5986286"/>
            <a:ext cx="467995" cy="502284"/>
          </a:xfrm>
          <a:custGeom>
            <a:avLst/>
            <a:gdLst/>
            <a:ahLst/>
            <a:cxnLst/>
            <a:rect l="l" t="t" r="r" b="b"/>
            <a:pathLst>
              <a:path w="467995" h="502285">
                <a:moveTo>
                  <a:pt x="237133" y="0"/>
                </a:moveTo>
                <a:lnTo>
                  <a:pt x="189533" y="3352"/>
                </a:lnTo>
                <a:lnTo>
                  <a:pt x="146858" y="13281"/>
                </a:lnTo>
                <a:lnTo>
                  <a:pt x="109275" y="29588"/>
                </a:lnTo>
                <a:lnTo>
                  <a:pt x="76949" y="52078"/>
                </a:lnTo>
                <a:lnTo>
                  <a:pt x="50048" y="80554"/>
                </a:lnTo>
                <a:lnTo>
                  <a:pt x="28735" y="114821"/>
                </a:lnTo>
                <a:lnTo>
                  <a:pt x="13179" y="154682"/>
                </a:lnTo>
                <a:lnTo>
                  <a:pt x="3545" y="199941"/>
                </a:lnTo>
                <a:lnTo>
                  <a:pt x="0" y="250402"/>
                </a:lnTo>
                <a:lnTo>
                  <a:pt x="3965" y="305668"/>
                </a:lnTo>
                <a:lnTo>
                  <a:pt x="15641" y="354940"/>
                </a:lnTo>
                <a:lnTo>
                  <a:pt x="34697" y="397816"/>
                </a:lnTo>
                <a:lnTo>
                  <a:pt x="60803" y="433891"/>
                </a:lnTo>
                <a:lnTo>
                  <a:pt x="93626" y="462763"/>
                </a:lnTo>
                <a:lnTo>
                  <a:pt x="132838" y="484027"/>
                </a:lnTo>
                <a:lnTo>
                  <a:pt x="178107" y="497280"/>
                </a:lnTo>
                <a:lnTo>
                  <a:pt x="229102" y="502118"/>
                </a:lnTo>
                <a:lnTo>
                  <a:pt x="276439" y="498974"/>
                </a:lnTo>
                <a:lnTo>
                  <a:pt x="319159" y="488840"/>
                </a:lnTo>
                <a:lnTo>
                  <a:pt x="357009" y="471990"/>
                </a:lnTo>
                <a:lnTo>
                  <a:pt x="389733" y="448696"/>
                </a:lnTo>
                <a:lnTo>
                  <a:pt x="408110" y="428893"/>
                </a:lnTo>
                <a:lnTo>
                  <a:pt x="253120" y="428893"/>
                </a:lnTo>
                <a:lnTo>
                  <a:pt x="202332" y="426600"/>
                </a:lnTo>
                <a:lnTo>
                  <a:pt x="163762" y="412621"/>
                </a:lnTo>
                <a:lnTo>
                  <a:pt x="133437" y="388214"/>
                </a:lnTo>
                <a:lnTo>
                  <a:pt x="111544" y="353441"/>
                </a:lnTo>
                <a:lnTo>
                  <a:pt x="98270" y="308365"/>
                </a:lnTo>
                <a:lnTo>
                  <a:pt x="93804" y="253050"/>
                </a:lnTo>
                <a:lnTo>
                  <a:pt x="98427" y="195712"/>
                </a:lnTo>
                <a:lnTo>
                  <a:pt x="112051" y="148531"/>
                </a:lnTo>
                <a:lnTo>
                  <a:pt x="134307" y="111950"/>
                </a:lnTo>
                <a:lnTo>
                  <a:pt x="164826" y="86409"/>
                </a:lnTo>
                <a:lnTo>
                  <a:pt x="203240" y="72349"/>
                </a:lnTo>
                <a:lnTo>
                  <a:pt x="249179" y="70212"/>
                </a:lnTo>
                <a:lnTo>
                  <a:pt x="413643" y="70212"/>
                </a:lnTo>
                <a:lnTo>
                  <a:pt x="408611" y="63428"/>
                </a:lnTo>
                <a:lnTo>
                  <a:pt x="375737" y="35981"/>
                </a:lnTo>
                <a:lnTo>
                  <a:pt x="336052" y="16126"/>
                </a:lnTo>
                <a:lnTo>
                  <a:pt x="289777" y="4065"/>
                </a:lnTo>
                <a:lnTo>
                  <a:pt x="237133" y="0"/>
                </a:lnTo>
                <a:close/>
              </a:path>
              <a:path w="467995" h="502285">
                <a:moveTo>
                  <a:pt x="413643" y="70212"/>
                </a:moveTo>
                <a:lnTo>
                  <a:pt x="249179" y="70212"/>
                </a:lnTo>
                <a:lnTo>
                  <a:pt x="287661" y="79015"/>
                </a:lnTo>
                <a:lnTo>
                  <a:pt x="320115" y="96996"/>
                </a:lnTo>
                <a:lnTo>
                  <a:pt x="346096" y="123436"/>
                </a:lnTo>
                <a:lnTo>
                  <a:pt x="365163" y="157616"/>
                </a:lnTo>
                <a:lnTo>
                  <a:pt x="376872" y="198818"/>
                </a:lnTo>
                <a:lnTo>
                  <a:pt x="380781" y="246323"/>
                </a:lnTo>
                <a:lnTo>
                  <a:pt x="376446" y="299413"/>
                </a:lnTo>
                <a:lnTo>
                  <a:pt x="361689" y="349910"/>
                </a:lnTo>
                <a:lnTo>
                  <a:pt x="334849" y="389212"/>
                </a:lnTo>
                <a:lnTo>
                  <a:pt x="297976" y="415985"/>
                </a:lnTo>
                <a:lnTo>
                  <a:pt x="253120" y="428893"/>
                </a:lnTo>
                <a:lnTo>
                  <a:pt x="408110" y="428893"/>
                </a:lnTo>
                <a:lnTo>
                  <a:pt x="438788" y="383864"/>
                </a:lnTo>
                <a:lnTo>
                  <a:pt x="454610" y="342872"/>
                </a:lnTo>
                <a:lnTo>
                  <a:pt x="464290" y="296525"/>
                </a:lnTo>
                <a:lnTo>
                  <a:pt x="467573" y="245097"/>
                </a:lnTo>
                <a:lnTo>
                  <a:pt x="464154" y="189301"/>
                </a:lnTo>
                <a:lnTo>
                  <a:pt x="453040" y="140290"/>
                </a:lnTo>
                <a:lnTo>
                  <a:pt x="434452" y="98265"/>
                </a:lnTo>
                <a:lnTo>
                  <a:pt x="413643" y="702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6033656" y="5986298"/>
            <a:ext cx="831850" cy="502284"/>
          </a:xfrm>
          <a:custGeom>
            <a:avLst/>
            <a:gdLst/>
            <a:ahLst/>
            <a:cxnLst/>
            <a:rect l="l" t="t" r="r" b="b"/>
            <a:pathLst>
              <a:path w="831850" h="502285">
                <a:moveTo>
                  <a:pt x="398538" y="31915"/>
                </a:moveTo>
                <a:lnTo>
                  <a:pt x="391033" y="15227"/>
                </a:lnTo>
                <a:lnTo>
                  <a:pt x="375742" y="5499"/>
                </a:lnTo>
                <a:lnTo>
                  <a:pt x="352044" y="3962"/>
                </a:lnTo>
                <a:lnTo>
                  <a:pt x="330504" y="11049"/>
                </a:lnTo>
                <a:lnTo>
                  <a:pt x="319659" y="24841"/>
                </a:lnTo>
                <a:lnTo>
                  <a:pt x="315607" y="43091"/>
                </a:lnTo>
                <a:lnTo>
                  <a:pt x="314147" y="116192"/>
                </a:lnTo>
                <a:lnTo>
                  <a:pt x="315709" y="221843"/>
                </a:lnTo>
                <a:lnTo>
                  <a:pt x="313855" y="274637"/>
                </a:lnTo>
                <a:lnTo>
                  <a:pt x="307759" y="327240"/>
                </a:lnTo>
                <a:lnTo>
                  <a:pt x="291223" y="369023"/>
                </a:lnTo>
                <a:lnTo>
                  <a:pt x="260743" y="401256"/>
                </a:lnTo>
                <a:lnTo>
                  <a:pt x="220941" y="421322"/>
                </a:lnTo>
                <a:lnTo>
                  <a:pt x="176479" y="426593"/>
                </a:lnTo>
                <a:lnTo>
                  <a:pt x="139776" y="417753"/>
                </a:lnTo>
                <a:lnTo>
                  <a:pt x="113741" y="396621"/>
                </a:lnTo>
                <a:lnTo>
                  <a:pt x="97993" y="362318"/>
                </a:lnTo>
                <a:lnTo>
                  <a:pt x="92163" y="313994"/>
                </a:lnTo>
                <a:lnTo>
                  <a:pt x="91452" y="45135"/>
                </a:lnTo>
                <a:lnTo>
                  <a:pt x="86461" y="24003"/>
                </a:lnTo>
                <a:lnTo>
                  <a:pt x="72910" y="9080"/>
                </a:lnTo>
                <a:lnTo>
                  <a:pt x="46545" y="3962"/>
                </a:lnTo>
                <a:lnTo>
                  <a:pt x="20789" y="10401"/>
                </a:lnTo>
                <a:lnTo>
                  <a:pt x="7226" y="25666"/>
                </a:lnTo>
                <a:lnTo>
                  <a:pt x="1930" y="46634"/>
                </a:lnTo>
                <a:lnTo>
                  <a:pt x="0" y="266039"/>
                </a:lnTo>
                <a:lnTo>
                  <a:pt x="1028" y="315315"/>
                </a:lnTo>
                <a:lnTo>
                  <a:pt x="4775" y="365239"/>
                </a:lnTo>
                <a:lnTo>
                  <a:pt x="15938" y="411695"/>
                </a:lnTo>
                <a:lnTo>
                  <a:pt x="40411" y="451688"/>
                </a:lnTo>
                <a:lnTo>
                  <a:pt x="84124" y="482244"/>
                </a:lnTo>
                <a:lnTo>
                  <a:pt x="136601" y="499275"/>
                </a:lnTo>
                <a:lnTo>
                  <a:pt x="187579" y="502285"/>
                </a:lnTo>
                <a:lnTo>
                  <a:pt x="237058" y="490626"/>
                </a:lnTo>
                <a:lnTo>
                  <a:pt x="285013" y="463689"/>
                </a:lnTo>
                <a:lnTo>
                  <a:pt x="303250" y="448957"/>
                </a:lnTo>
                <a:lnTo>
                  <a:pt x="311556" y="451218"/>
                </a:lnTo>
                <a:lnTo>
                  <a:pt x="326339" y="484835"/>
                </a:lnTo>
                <a:lnTo>
                  <a:pt x="338810" y="493344"/>
                </a:lnTo>
                <a:lnTo>
                  <a:pt x="354533" y="495642"/>
                </a:lnTo>
                <a:lnTo>
                  <a:pt x="372122" y="492848"/>
                </a:lnTo>
                <a:lnTo>
                  <a:pt x="386473" y="485584"/>
                </a:lnTo>
                <a:lnTo>
                  <a:pt x="394538" y="474459"/>
                </a:lnTo>
                <a:lnTo>
                  <a:pt x="398094" y="460616"/>
                </a:lnTo>
                <a:lnTo>
                  <a:pt x="398538" y="31915"/>
                </a:lnTo>
                <a:close/>
              </a:path>
              <a:path w="831850" h="502285">
                <a:moveTo>
                  <a:pt x="831710" y="192659"/>
                </a:moveTo>
                <a:lnTo>
                  <a:pt x="830211" y="141757"/>
                </a:lnTo>
                <a:lnTo>
                  <a:pt x="820102" y="91782"/>
                </a:lnTo>
                <a:lnTo>
                  <a:pt x="799452" y="52933"/>
                </a:lnTo>
                <a:lnTo>
                  <a:pt x="768324" y="24904"/>
                </a:lnTo>
                <a:lnTo>
                  <a:pt x="726770" y="7353"/>
                </a:lnTo>
                <a:lnTo>
                  <a:pt x="674839" y="0"/>
                </a:lnTo>
                <a:lnTo>
                  <a:pt x="633933" y="965"/>
                </a:lnTo>
                <a:lnTo>
                  <a:pt x="595642" y="8775"/>
                </a:lnTo>
                <a:lnTo>
                  <a:pt x="560120" y="24777"/>
                </a:lnTo>
                <a:lnTo>
                  <a:pt x="527494" y="50342"/>
                </a:lnTo>
                <a:lnTo>
                  <a:pt x="502907" y="15227"/>
                </a:lnTo>
                <a:lnTo>
                  <a:pt x="486651" y="4140"/>
                </a:lnTo>
                <a:lnTo>
                  <a:pt x="463245" y="3962"/>
                </a:lnTo>
                <a:lnTo>
                  <a:pt x="448360" y="9664"/>
                </a:lnTo>
                <a:lnTo>
                  <a:pt x="437896" y="18707"/>
                </a:lnTo>
                <a:lnTo>
                  <a:pt x="431711" y="30988"/>
                </a:lnTo>
                <a:lnTo>
                  <a:pt x="429679" y="46367"/>
                </a:lnTo>
                <a:lnTo>
                  <a:pt x="429679" y="450443"/>
                </a:lnTo>
                <a:lnTo>
                  <a:pt x="452310" y="490321"/>
                </a:lnTo>
                <a:lnTo>
                  <a:pt x="483806" y="495909"/>
                </a:lnTo>
                <a:lnTo>
                  <a:pt x="496544" y="492848"/>
                </a:lnTo>
                <a:lnTo>
                  <a:pt x="507022" y="485800"/>
                </a:lnTo>
                <a:lnTo>
                  <a:pt x="514108" y="474294"/>
                </a:lnTo>
                <a:lnTo>
                  <a:pt x="519468" y="448957"/>
                </a:lnTo>
                <a:lnTo>
                  <a:pt x="522478" y="237020"/>
                </a:lnTo>
                <a:lnTo>
                  <a:pt x="524827" y="190779"/>
                </a:lnTo>
                <a:lnTo>
                  <a:pt x="537578" y="141439"/>
                </a:lnTo>
                <a:lnTo>
                  <a:pt x="565531" y="104165"/>
                </a:lnTo>
                <a:lnTo>
                  <a:pt x="605282" y="81038"/>
                </a:lnTo>
                <a:lnTo>
                  <a:pt x="653427" y="74193"/>
                </a:lnTo>
                <a:lnTo>
                  <a:pt x="693851" y="82029"/>
                </a:lnTo>
                <a:lnTo>
                  <a:pt x="721448" y="103162"/>
                </a:lnTo>
                <a:lnTo>
                  <a:pt x="737489" y="139954"/>
                </a:lnTo>
                <a:lnTo>
                  <a:pt x="743216" y="194741"/>
                </a:lnTo>
                <a:lnTo>
                  <a:pt x="744550" y="446468"/>
                </a:lnTo>
                <a:lnTo>
                  <a:pt x="746975" y="467372"/>
                </a:lnTo>
                <a:lnTo>
                  <a:pt x="754926" y="483565"/>
                </a:lnTo>
                <a:lnTo>
                  <a:pt x="769404" y="493788"/>
                </a:lnTo>
                <a:lnTo>
                  <a:pt x="791400" y="496824"/>
                </a:lnTo>
                <a:lnTo>
                  <a:pt x="811225" y="492302"/>
                </a:lnTo>
                <a:lnTo>
                  <a:pt x="823518" y="481584"/>
                </a:lnTo>
                <a:lnTo>
                  <a:pt x="829792" y="465886"/>
                </a:lnTo>
                <a:lnTo>
                  <a:pt x="831557" y="446468"/>
                </a:lnTo>
                <a:lnTo>
                  <a:pt x="831710" y="1926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7022544" y="5984538"/>
            <a:ext cx="439420" cy="501650"/>
          </a:xfrm>
          <a:custGeom>
            <a:avLst/>
            <a:gdLst/>
            <a:ahLst/>
            <a:cxnLst/>
            <a:rect l="l" t="t" r="r" b="b"/>
            <a:pathLst>
              <a:path w="439420" h="501650">
                <a:moveTo>
                  <a:pt x="228997" y="0"/>
                </a:moveTo>
                <a:lnTo>
                  <a:pt x="183058" y="3462"/>
                </a:lnTo>
                <a:lnTo>
                  <a:pt x="141819" y="13395"/>
                </a:lnTo>
                <a:lnTo>
                  <a:pt x="105457" y="29736"/>
                </a:lnTo>
                <a:lnTo>
                  <a:pt x="74145" y="52420"/>
                </a:lnTo>
                <a:lnTo>
                  <a:pt x="48061" y="81384"/>
                </a:lnTo>
                <a:lnTo>
                  <a:pt x="27379" y="116565"/>
                </a:lnTo>
                <a:lnTo>
                  <a:pt x="12274" y="157898"/>
                </a:lnTo>
                <a:lnTo>
                  <a:pt x="2922" y="205321"/>
                </a:lnTo>
                <a:lnTo>
                  <a:pt x="0" y="279640"/>
                </a:lnTo>
                <a:lnTo>
                  <a:pt x="3513" y="310438"/>
                </a:lnTo>
                <a:lnTo>
                  <a:pt x="15808" y="360167"/>
                </a:lnTo>
                <a:lnTo>
                  <a:pt x="36285" y="403085"/>
                </a:lnTo>
                <a:lnTo>
                  <a:pt x="64428" y="438789"/>
                </a:lnTo>
                <a:lnTo>
                  <a:pt x="99718" y="466875"/>
                </a:lnTo>
                <a:lnTo>
                  <a:pt x="141639" y="486937"/>
                </a:lnTo>
                <a:lnTo>
                  <a:pt x="189673" y="498571"/>
                </a:lnTo>
                <a:lnTo>
                  <a:pt x="240825" y="501092"/>
                </a:lnTo>
                <a:lnTo>
                  <a:pt x="288926" y="494450"/>
                </a:lnTo>
                <a:lnTo>
                  <a:pt x="332708" y="479196"/>
                </a:lnTo>
                <a:lnTo>
                  <a:pt x="370904" y="455882"/>
                </a:lnTo>
                <a:lnTo>
                  <a:pt x="402246" y="425059"/>
                </a:lnTo>
                <a:lnTo>
                  <a:pt x="425467" y="387280"/>
                </a:lnTo>
                <a:lnTo>
                  <a:pt x="438852" y="348364"/>
                </a:lnTo>
                <a:lnTo>
                  <a:pt x="434125" y="330088"/>
                </a:lnTo>
                <a:lnTo>
                  <a:pt x="392824" y="307669"/>
                </a:lnTo>
                <a:lnTo>
                  <a:pt x="334737" y="374446"/>
                </a:lnTo>
                <a:lnTo>
                  <a:pt x="315768" y="396885"/>
                </a:lnTo>
                <a:lnTo>
                  <a:pt x="292031" y="413860"/>
                </a:lnTo>
                <a:lnTo>
                  <a:pt x="263400" y="424377"/>
                </a:lnTo>
                <a:lnTo>
                  <a:pt x="224102" y="428704"/>
                </a:lnTo>
                <a:lnTo>
                  <a:pt x="187344" y="423219"/>
                </a:lnTo>
                <a:lnTo>
                  <a:pt x="125426" y="379338"/>
                </a:lnTo>
                <a:lnTo>
                  <a:pt x="106306" y="344773"/>
                </a:lnTo>
                <a:lnTo>
                  <a:pt x="94566" y="302003"/>
                </a:lnTo>
                <a:lnTo>
                  <a:pt x="90207" y="254964"/>
                </a:lnTo>
                <a:lnTo>
                  <a:pt x="93228" y="207594"/>
                </a:lnTo>
                <a:lnTo>
                  <a:pt x="103629" y="163830"/>
                </a:lnTo>
                <a:lnTo>
                  <a:pt x="121410" y="127611"/>
                </a:lnTo>
                <a:lnTo>
                  <a:pt x="148161" y="97904"/>
                </a:lnTo>
                <a:lnTo>
                  <a:pt x="215757" y="72277"/>
                </a:lnTo>
                <a:lnTo>
                  <a:pt x="255369" y="74618"/>
                </a:lnTo>
                <a:lnTo>
                  <a:pt x="284962" y="84345"/>
                </a:lnTo>
                <a:lnTo>
                  <a:pt x="308406" y="100782"/>
                </a:lnTo>
                <a:lnTo>
                  <a:pt x="327082" y="122686"/>
                </a:lnTo>
                <a:lnTo>
                  <a:pt x="353869" y="164995"/>
                </a:lnTo>
                <a:lnTo>
                  <a:pt x="368024" y="174970"/>
                </a:lnTo>
                <a:lnTo>
                  <a:pt x="384438" y="177495"/>
                </a:lnTo>
                <a:lnTo>
                  <a:pt x="402713" y="171327"/>
                </a:lnTo>
                <a:lnTo>
                  <a:pt x="419339" y="158907"/>
                </a:lnTo>
                <a:lnTo>
                  <a:pt x="427308" y="143505"/>
                </a:lnTo>
                <a:lnTo>
                  <a:pt x="426994" y="125123"/>
                </a:lnTo>
                <a:lnTo>
                  <a:pt x="393243" y="65116"/>
                </a:lnTo>
                <a:lnTo>
                  <a:pt x="362168" y="35038"/>
                </a:lnTo>
                <a:lnTo>
                  <a:pt x="324569" y="14149"/>
                </a:lnTo>
                <a:lnTo>
                  <a:pt x="279462" y="3072"/>
                </a:lnTo>
                <a:lnTo>
                  <a:pt x="228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7896573" y="5983146"/>
            <a:ext cx="435609" cy="502920"/>
          </a:xfrm>
          <a:custGeom>
            <a:avLst/>
            <a:gdLst/>
            <a:ahLst/>
            <a:cxnLst/>
            <a:rect l="l" t="t" r="r" b="b"/>
            <a:pathLst>
              <a:path w="435609" h="502920">
                <a:moveTo>
                  <a:pt x="237670" y="0"/>
                </a:moveTo>
                <a:lnTo>
                  <a:pt x="193459" y="822"/>
                </a:lnTo>
                <a:lnTo>
                  <a:pt x="150809" y="9813"/>
                </a:lnTo>
                <a:lnTo>
                  <a:pt x="110310" y="28593"/>
                </a:lnTo>
                <a:lnTo>
                  <a:pt x="72550" y="58780"/>
                </a:lnTo>
                <a:lnTo>
                  <a:pt x="37951" y="101528"/>
                </a:lnTo>
                <a:lnTo>
                  <a:pt x="15119" y="147255"/>
                </a:lnTo>
                <a:lnTo>
                  <a:pt x="2865" y="195411"/>
                </a:lnTo>
                <a:lnTo>
                  <a:pt x="0" y="245443"/>
                </a:lnTo>
                <a:lnTo>
                  <a:pt x="5332" y="296799"/>
                </a:lnTo>
                <a:lnTo>
                  <a:pt x="17672" y="348927"/>
                </a:lnTo>
                <a:lnTo>
                  <a:pt x="34466" y="392883"/>
                </a:lnTo>
                <a:lnTo>
                  <a:pt x="57880" y="429404"/>
                </a:lnTo>
                <a:lnTo>
                  <a:pt x="87622" y="458564"/>
                </a:lnTo>
                <a:lnTo>
                  <a:pt x="123395" y="480436"/>
                </a:lnTo>
                <a:lnTo>
                  <a:pt x="164907" y="495094"/>
                </a:lnTo>
                <a:lnTo>
                  <a:pt x="211863" y="502611"/>
                </a:lnTo>
                <a:lnTo>
                  <a:pt x="258856" y="502263"/>
                </a:lnTo>
                <a:lnTo>
                  <a:pt x="301970" y="494518"/>
                </a:lnTo>
                <a:lnTo>
                  <a:pt x="341137" y="479264"/>
                </a:lnTo>
                <a:lnTo>
                  <a:pt x="376289" y="456391"/>
                </a:lnTo>
                <a:lnTo>
                  <a:pt x="403068" y="430013"/>
                </a:lnTo>
                <a:lnTo>
                  <a:pt x="228660" y="430013"/>
                </a:lnTo>
                <a:lnTo>
                  <a:pt x="190949" y="423948"/>
                </a:lnTo>
                <a:lnTo>
                  <a:pt x="157003" y="406206"/>
                </a:lnTo>
                <a:lnTo>
                  <a:pt x="127427" y="375424"/>
                </a:lnTo>
                <a:lnTo>
                  <a:pt x="107372" y="333009"/>
                </a:lnTo>
                <a:lnTo>
                  <a:pt x="97081" y="280290"/>
                </a:lnTo>
                <a:lnTo>
                  <a:pt x="96685" y="224136"/>
                </a:lnTo>
                <a:lnTo>
                  <a:pt x="106311" y="171418"/>
                </a:lnTo>
                <a:lnTo>
                  <a:pt x="126089" y="129003"/>
                </a:lnTo>
                <a:lnTo>
                  <a:pt x="154702" y="98572"/>
                </a:lnTo>
                <a:lnTo>
                  <a:pt x="187937" y="80314"/>
                </a:lnTo>
                <a:lnTo>
                  <a:pt x="225439" y="73483"/>
                </a:lnTo>
                <a:lnTo>
                  <a:pt x="403678" y="73483"/>
                </a:lnTo>
                <a:lnTo>
                  <a:pt x="385028" y="50835"/>
                </a:lnTo>
                <a:lnTo>
                  <a:pt x="359475" y="30258"/>
                </a:lnTo>
                <a:lnTo>
                  <a:pt x="328421" y="16388"/>
                </a:lnTo>
                <a:lnTo>
                  <a:pt x="282853" y="5728"/>
                </a:lnTo>
                <a:lnTo>
                  <a:pt x="237670" y="0"/>
                </a:lnTo>
                <a:close/>
              </a:path>
              <a:path w="435609" h="502920">
                <a:moveTo>
                  <a:pt x="388876" y="310342"/>
                </a:moveTo>
                <a:lnTo>
                  <a:pt x="370204" y="322619"/>
                </a:lnTo>
                <a:lnTo>
                  <a:pt x="355191" y="348927"/>
                </a:lnTo>
                <a:lnTo>
                  <a:pt x="340865" y="375838"/>
                </a:lnTo>
                <a:lnTo>
                  <a:pt x="321897" y="398277"/>
                </a:lnTo>
                <a:lnTo>
                  <a:pt x="298160" y="415252"/>
                </a:lnTo>
                <a:lnTo>
                  <a:pt x="269529" y="425769"/>
                </a:lnTo>
                <a:lnTo>
                  <a:pt x="228660" y="430013"/>
                </a:lnTo>
                <a:lnTo>
                  <a:pt x="403068" y="430013"/>
                </a:lnTo>
                <a:lnTo>
                  <a:pt x="407371" y="425769"/>
                </a:lnTo>
                <a:lnTo>
                  <a:pt x="434273" y="387348"/>
                </a:lnTo>
                <a:lnTo>
                  <a:pt x="434482" y="371242"/>
                </a:lnTo>
                <a:lnTo>
                  <a:pt x="435402" y="338537"/>
                </a:lnTo>
                <a:lnTo>
                  <a:pt x="435611" y="322431"/>
                </a:lnTo>
                <a:lnTo>
                  <a:pt x="410811" y="310734"/>
                </a:lnTo>
                <a:lnTo>
                  <a:pt x="388876" y="310342"/>
                </a:lnTo>
                <a:close/>
              </a:path>
              <a:path w="435609" h="502920">
                <a:moveTo>
                  <a:pt x="403678" y="73483"/>
                </a:moveTo>
                <a:lnTo>
                  <a:pt x="225439" y="73483"/>
                </a:lnTo>
                <a:lnTo>
                  <a:pt x="266852" y="77334"/>
                </a:lnTo>
                <a:lnTo>
                  <a:pt x="294458" y="87226"/>
                </a:lnTo>
                <a:lnTo>
                  <a:pt x="316041" y="103829"/>
                </a:lnTo>
                <a:lnTo>
                  <a:pt x="333106" y="125402"/>
                </a:lnTo>
                <a:lnTo>
                  <a:pt x="347160" y="150204"/>
                </a:lnTo>
                <a:lnTo>
                  <a:pt x="358644" y="166200"/>
                </a:lnTo>
                <a:lnTo>
                  <a:pt x="372772" y="175865"/>
                </a:lnTo>
                <a:lnTo>
                  <a:pt x="389181" y="178328"/>
                </a:lnTo>
                <a:lnTo>
                  <a:pt x="407503" y="172719"/>
                </a:lnTo>
                <a:lnTo>
                  <a:pt x="424506" y="159740"/>
                </a:lnTo>
                <a:lnTo>
                  <a:pt x="432098" y="143408"/>
                </a:lnTo>
                <a:lnTo>
                  <a:pt x="431407" y="124840"/>
                </a:lnTo>
                <a:lnTo>
                  <a:pt x="423565" y="105154"/>
                </a:lnTo>
                <a:lnTo>
                  <a:pt x="406063" y="76380"/>
                </a:lnTo>
                <a:lnTo>
                  <a:pt x="403678" y="734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4378647" y="5987610"/>
            <a:ext cx="439420" cy="501015"/>
          </a:xfrm>
          <a:custGeom>
            <a:avLst/>
            <a:gdLst/>
            <a:ahLst/>
            <a:cxnLst/>
            <a:rect l="l" t="t" r="r" b="b"/>
            <a:pathLst>
              <a:path w="439420" h="501014">
                <a:moveTo>
                  <a:pt x="233358" y="0"/>
                </a:moveTo>
                <a:lnTo>
                  <a:pt x="184460" y="643"/>
                </a:lnTo>
                <a:lnTo>
                  <a:pt x="138731" y="11097"/>
                </a:lnTo>
                <a:lnTo>
                  <a:pt x="96787" y="32231"/>
                </a:lnTo>
                <a:lnTo>
                  <a:pt x="59245" y="64917"/>
                </a:lnTo>
                <a:lnTo>
                  <a:pt x="33495" y="102106"/>
                </a:lnTo>
                <a:lnTo>
                  <a:pt x="14946" y="147152"/>
                </a:lnTo>
                <a:lnTo>
                  <a:pt x="3734" y="197366"/>
                </a:lnTo>
                <a:lnTo>
                  <a:pt x="0" y="250060"/>
                </a:lnTo>
                <a:lnTo>
                  <a:pt x="3880" y="302544"/>
                </a:lnTo>
                <a:lnTo>
                  <a:pt x="15514" y="352131"/>
                </a:lnTo>
                <a:lnTo>
                  <a:pt x="35041" y="396133"/>
                </a:lnTo>
                <a:lnTo>
                  <a:pt x="79308" y="449955"/>
                </a:lnTo>
                <a:lnTo>
                  <a:pt x="139553" y="484899"/>
                </a:lnTo>
                <a:lnTo>
                  <a:pt x="188984" y="498084"/>
                </a:lnTo>
                <a:lnTo>
                  <a:pt x="239373" y="500654"/>
                </a:lnTo>
                <a:lnTo>
                  <a:pt x="288563" y="493350"/>
                </a:lnTo>
                <a:lnTo>
                  <a:pt x="334400" y="476915"/>
                </a:lnTo>
                <a:lnTo>
                  <a:pt x="374726" y="452090"/>
                </a:lnTo>
                <a:lnTo>
                  <a:pt x="407387" y="419617"/>
                </a:lnTo>
                <a:lnTo>
                  <a:pt x="430226" y="380237"/>
                </a:lnTo>
                <a:lnTo>
                  <a:pt x="439177" y="342314"/>
                </a:lnTo>
                <a:lnTo>
                  <a:pt x="433488" y="325278"/>
                </a:lnTo>
                <a:lnTo>
                  <a:pt x="396283" y="304678"/>
                </a:lnTo>
                <a:lnTo>
                  <a:pt x="337871" y="366989"/>
                </a:lnTo>
                <a:lnTo>
                  <a:pt x="314535" y="394913"/>
                </a:lnTo>
                <a:lnTo>
                  <a:pt x="286786" y="413523"/>
                </a:lnTo>
                <a:lnTo>
                  <a:pt x="254770" y="423438"/>
                </a:lnTo>
                <a:lnTo>
                  <a:pt x="218635" y="425276"/>
                </a:lnTo>
                <a:lnTo>
                  <a:pt x="184753" y="418778"/>
                </a:lnTo>
                <a:lnTo>
                  <a:pt x="132131" y="383919"/>
                </a:lnTo>
                <a:lnTo>
                  <a:pt x="99692" y="317802"/>
                </a:lnTo>
                <a:lnTo>
                  <a:pt x="91034" y="279546"/>
                </a:lnTo>
                <a:lnTo>
                  <a:pt x="88900" y="240298"/>
                </a:lnTo>
                <a:lnTo>
                  <a:pt x="94045" y="200057"/>
                </a:lnTo>
                <a:lnTo>
                  <a:pt x="106658" y="156149"/>
                </a:lnTo>
                <a:lnTo>
                  <a:pt x="126684" y="118080"/>
                </a:lnTo>
                <a:lnTo>
                  <a:pt x="157523" y="89203"/>
                </a:lnTo>
                <a:lnTo>
                  <a:pt x="202573" y="72870"/>
                </a:lnTo>
                <a:lnTo>
                  <a:pt x="248266" y="70676"/>
                </a:lnTo>
                <a:lnTo>
                  <a:pt x="286953" y="82144"/>
                </a:lnTo>
                <a:lnTo>
                  <a:pt x="318613" y="107525"/>
                </a:lnTo>
                <a:lnTo>
                  <a:pt x="353953" y="163832"/>
                </a:lnTo>
                <a:lnTo>
                  <a:pt x="367819" y="173892"/>
                </a:lnTo>
                <a:lnTo>
                  <a:pt x="384445" y="176497"/>
                </a:lnTo>
                <a:lnTo>
                  <a:pt x="403456" y="170902"/>
                </a:lnTo>
                <a:lnTo>
                  <a:pt x="420495" y="158110"/>
                </a:lnTo>
                <a:lnTo>
                  <a:pt x="428260" y="142088"/>
                </a:lnTo>
                <a:lnTo>
                  <a:pt x="427972" y="123582"/>
                </a:lnTo>
                <a:lnTo>
                  <a:pt x="394685" y="62702"/>
                </a:lnTo>
                <a:lnTo>
                  <a:pt x="362791" y="32623"/>
                </a:lnTo>
                <a:lnTo>
                  <a:pt x="325233" y="12529"/>
                </a:lnTo>
                <a:lnTo>
                  <a:pt x="282069" y="1845"/>
                </a:lnTo>
                <a:lnTo>
                  <a:pt x="2333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6900129" y="5990257"/>
            <a:ext cx="85090" cy="492125"/>
          </a:xfrm>
          <a:custGeom>
            <a:avLst/>
            <a:gdLst/>
            <a:ahLst/>
            <a:cxnLst/>
            <a:rect l="l" t="t" r="r" b="b"/>
            <a:pathLst>
              <a:path w="85090" h="492125">
                <a:moveTo>
                  <a:pt x="40154" y="0"/>
                </a:moveTo>
                <a:lnTo>
                  <a:pt x="18069" y="5154"/>
                </a:lnTo>
                <a:lnTo>
                  <a:pt x="6022" y="17388"/>
                </a:lnTo>
                <a:lnTo>
                  <a:pt x="1003" y="34842"/>
                </a:lnTo>
                <a:lnTo>
                  <a:pt x="0" y="433230"/>
                </a:lnTo>
                <a:lnTo>
                  <a:pt x="1275" y="455942"/>
                </a:lnTo>
                <a:lnTo>
                  <a:pt x="7194" y="474801"/>
                </a:lnTo>
                <a:lnTo>
                  <a:pt x="20892" y="487450"/>
                </a:lnTo>
                <a:lnTo>
                  <a:pt x="45508" y="491528"/>
                </a:lnTo>
                <a:lnTo>
                  <a:pt x="67028" y="486188"/>
                </a:lnTo>
                <a:lnTo>
                  <a:pt x="79137" y="473643"/>
                </a:lnTo>
                <a:lnTo>
                  <a:pt x="84470" y="456128"/>
                </a:lnTo>
                <a:lnTo>
                  <a:pt x="84762" y="35028"/>
                </a:lnTo>
                <a:lnTo>
                  <a:pt x="78467" y="16230"/>
                </a:lnTo>
                <a:lnTo>
                  <a:pt x="64393" y="3892"/>
                </a:lnTo>
                <a:lnTo>
                  <a:pt x="401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8447573" y="5793931"/>
            <a:ext cx="262890" cy="139065"/>
          </a:xfrm>
          <a:custGeom>
            <a:avLst/>
            <a:gdLst/>
            <a:ahLst/>
            <a:cxnLst/>
            <a:rect l="l" t="t" r="r" b="b"/>
            <a:pathLst>
              <a:path w="262890" h="139064">
                <a:moveTo>
                  <a:pt x="235458" y="0"/>
                </a:moveTo>
                <a:lnTo>
                  <a:pt x="226996" y="3892"/>
                </a:lnTo>
                <a:lnTo>
                  <a:pt x="220815" y="11262"/>
                </a:lnTo>
                <a:lnTo>
                  <a:pt x="205379" y="43492"/>
                </a:lnTo>
                <a:lnTo>
                  <a:pt x="189840" y="51091"/>
                </a:lnTo>
                <a:lnTo>
                  <a:pt x="171038" y="47511"/>
                </a:lnTo>
                <a:lnTo>
                  <a:pt x="110091" y="17038"/>
                </a:lnTo>
                <a:lnTo>
                  <a:pt x="76794" y="7371"/>
                </a:lnTo>
                <a:lnTo>
                  <a:pt x="38983" y="12174"/>
                </a:lnTo>
                <a:lnTo>
                  <a:pt x="9871" y="48524"/>
                </a:lnTo>
                <a:lnTo>
                  <a:pt x="0" y="96053"/>
                </a:lnTo>
                <a:lnTo>
                  <a:pt x="3848" y="120808"/>
                </a:lnTo>
                <a:lnTo>
                  <a:pt x="10603" y="132136"/>
                </a:lnTo>
                <a:lnTo>
                  <a:pt x="20746" y="138866"/>
                </a:lnTo>
                <a:lnTo>
                  <a:pt x="31140" y="138886"/>
                </a:lnTo>
                <a:lnTo>
                  <a:pt x="38648" y="130085"/>
                </a:lnTo>
                <a:lnTo>
                  <a:pt x="60206" y="93528"/>
                </a:lnTo>
                <a:lnTo>
                  <a:pt x="85550" y="88023"/>
                </a:lnTo>
                <a:lnTo>
                  <a:pt x="112902" y="99906"/>
                </a:lnTo>
                <a:lnTo>
                  <a:pt x="140484" y="115513"/>
                </a:lnTo>
                <a:lnTo>
                  <a:pt x="191907" y="130564"/>
                </a:lnTo>
                <a:lnTo>
                  <a:pt x="230552" y="122636"/>
                </a:lnTo>
                <a:lnTo>
                  <a:pt x="254641" y="92598"/>
                </a:lnTo>
                <a:lnTo>
                  <a:pt x="262396" y="41319"/>
                </a:lnTo>
                <a:lnTo>
                  <a:pt x="260891" y="18468"/>
                </a:lnTo>
                <a:lnTo>
                  <a:pt x="256185" y="8904"/>
                </a:lnTo>
                <a:lnTo>
                  <a:pt x="246335" y="1574"/>
                </a:lnTo>
                <a:lnTo>
                  <a:pt x="2354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8041848" y="6511430"/>
            <a:ext cx="119317" cy="1743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6888082" y="5814048"/>
            <a:ext cx="105739" cy="1046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6153</TotalTime>
  <Words>458</Words>
  <Application>Microsoft Office PowerPoint</Application>
  <PresentationFormat>Widescreen</PresentationFormat>
  <Paragraphs>71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Verdana</vt:lpstr>
      <vt:lpstr>Wingdings</vt:lpstr>
      <vt:lpstr>Tema do Office</vt:lpstr>
      <vt:lpstr>Plano de Ação Anuário de Performance ASG</vt:lpstr>
      <vt:lpstr>Apresentação do PowerPoint</vt:lpstr>
      <vt:lpstr>Objetivo</vt:lpstr>
      <vt:lpstr>Ações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Plano de Ação Alcoa na Exposibram</dc:title>
  <dc:creator>Cristiane Alves Sacioto</dc:creator>
  <cp:lastModifiedBy>Paula Santos Dias</cp:lastModifiedBy>
  <cp:revision>35</cp:revision>
  <dcterms:created xsi:type="dcterms:W3CDTF">2023-07-04T16:29:00Z</dcterms:created>
  <dcterms:modified xsi:type="dcterms:W3CDTF">2023-10-11T17:27:42Z</dcterms:modified>
</cp:coreProperties>
</file>